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70" r:id="rId3"/>
    <p:sldId id="271" r:id="rId4"/>
    <p:sldId id="272" r:id="rId5"/>
    <p:sldId id="273" r:id="rId6"/>
    <p:sldId id="274" r:id="rId7"/>
    <p:sldId id="275" r:id="rId8"/>
    <p:sldId id="276" r:id="rId9"/>
    <p:sldId id="282" r:id="rId10"/>
    <p:sldId id="277" r:id="rId11"/>
    <p:sldId id="278" r:id="rId12"/>
    <p:sldId id="279" r:id="rId13"/>
    <p:sldId id="280" r:id="rId14"/>
    <p:sldId id="281" r:id="rId15"/>
    <p:sldId id="285" r:id="rId16"/>
    <p:sldId id="283" r:id="rId17"/>
    <p:sldId id="284" r:id="rId18"/>
    <p:sldId id="286" r:id="rId19"/>
    <p:sldId id="287" r:id="rId20"/>
    <p:sldId id="288" r:id="rId21"/>
    <p:sldId id="289" r:id="rId22"/>
    <p:sldId id="290" r:id="rId23"/>
    <p:sldId id="291" r:id="rId24"/>
    <p:sldId id="292" r:id="rId25"/>
    <p:sldId id="293" r:id="rId26"/>
    <p:sldId id="294" r:id="rId27"/>
    <p:sldId id="295" r:id="rId28"/>
  </p:sldIdLst>
  <p:sldSz cx="20104100" cy="11309350"/>
  <p:notesSz cx="20104100" cy="113093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4C1A8A3-306A-4EB7-A6B1-4F7E0EB9C5D6}" styleName="Style moyen 3 - Accentuation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7" autoAdjust="0"/>
    <p:restoredTop sz="93842" autoAdjust="0"/>
  </p:normalViewPr>
  <p:slideViewPr>
    <p:cSldViewPr>
      <p:cViewPr varScale="1">
        <p:scale>
          <a:sx n="38" d="100"/>
          <a:sy n="38" d="100"/>
        </p:scale>
        <p:origin x="712" y="68"/>
      </p:cViewPr>
      <p:guideLst>
        <p:guide orient="horz" pos="2880"/>
        <p:guide pos="216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840" b="0" i="0" u="none" strike="noStrike" kern="1200" cap="none" spc="20" baseline="0">
                <a:solidFill>
                  <a:schemeClr val="tx1"/>
                </a:solidFill>
                <a:latin typeface="Arial" panose="020B0604020202020204" pitchFamily="34" charset="0"/>
                <a:ea typeface="+mn-ea"/>
                <a:cs typeface="Arial" panose="020B0604020202020204" pitchFamily="34" charset="0"/>
              </a:defRPr>
            </a:pPr>
            <a:r>
              <a:rPr lang="en-US"/>
              <a:t>Taux de croissance du PIB (en volume, en %)</a:t>
            </a:r>
          </a:p>
        </c:rich>
      </c:tx>
      <c:overlay val="0"/>
      <c:spPr>
        <a:noFill/>
        <a:ln>
          <a:noFill/>
        </a:ln>
        <a:effectLst/>
      </c:spPr>
      <c:txPr>
        <a:bodyPr rot="0" spcFirstLastPara="1" vertOverflow="ellipsis" vert="horz" wrap="square" anchor="ctr" anchorCtr="1"/>
        <a:lstStyle/>
        <a:p>
          <a:pPr>
            <a:defRPr sz="3840" b="0" i="0" u="none" strike="noStrike" kern="1200" cap="none" spc="20" baseline="0">
              <a:solidFill>
                <a:schemeClr val="tx1"/>
              </a:solidFill>
              <a:latin typeface="Arial" panose="020B0604020202020204" pitchFamily="34" charset="0"/>
              <a:ea typeface="+mn-ea"/>
              <a:cs typeface="Arial" panose="020B0604020202020204" pitchFamily="34" charset="0"/>
            </a:defRPr>
          </a:pPr>
          <a:endParaRPr lang="fr-FR"/>
        </a:p>
      </c:txPr>
    </c:title>
    <c:autoTitleDeleted val="0"/>
    <c:plotArea>
      <c:layout>
        <c:manualLayout>
          <c:layoutTarget val="inner"/>
          <c:xMode val="edge"/>
          <c:yMode val="edge"/>
          <c:x val="0.13031562622045889"/>
          <c:y val="5.5313168734107417E-2"/>
          <c:w val="0.85619939191491723"/>
          <c:h val="0.66174371071957738"/>
        </c:manualLayout>
      </c:layout>
      <c:lineChart>
        <c:grouping val="standard"/>
        <c:varyColors val="0"/>
        <c:ser>
          <c:idx val="0"/>
          <c:order val="0"/>
          <c:tx>
            <c:strRef>
              <c:f>Feuil1!$B$1</c:f>
              <c:strCache>
                <c:ptCount val="1"/>
                <c:pt idx="0">
                  <c:v>France</c:v>
                </c:pt>
              </c:strCache>
            </c:strRef>
          </c:tx>
          <c:spPr>
            <a:ln w="22225" cap="rnd" cmpd="sng" algn="ctr">
              <a:solidFill>
                <a:schemeClr val="accent1"/>
              </a:solidFill>
              <a:round/>
            </a:ln>
            <a:effectLst/>
          </c:spPr>
          <c:marker>
            <c:symbol val="none"/>
          </c:marker>
          <c:cat>
            <c:strRef>
              <c:f>Feuil1!$A$2:$A$7</c:f>
              <c:strCache>
                <c:ptCount val="6"/>
                <c:pt idx="0">
                  <c:v>2018</c:v>
                </c:pt>
                <c:pt idx="1">
                  <c:v>2019</c:v>
                </c:pt>
                <c:pt idx="2">
                  <c:v>2020</c:v>
                </c:pt>
                <c:pt idx="3">
                  <c:v>2021</c:v>
                </c:pt>
                <c:pt idx="4">
                  <c:v>2022</c:v>
                </c:pt>
                <c:pt idx="5">
                  <c:v>2023 *</c:v>
                </c:pt>
              </c:strCache>
            </c:strRef>
          </c:cat>
          <c:val>
            <c:numRef>
              <c:f>Feuil1!$B$2:$B$7</c:f>
              <c:numCache>
                <c:formatCode>General</c:formatCode>
                <c:ptCount val="6"/>
                <c:pt idx="0">
                  <c:v>1.9</c:v>
                </c:pt>
                <c:pt idx="1">
                  <c:v>1.8</c:v>
                </c:pt>
                <c:pt idx="2">
                  <c:v>-7.8</c:v>
                </c:pt>
                <c:pt idx="3">
                  <c:v>6.8</c:v>
                </c:pt>
                <c:pt idx="4">
                  <c:v>2.6</c:v>
                </c:pt>
                <c:pt idx="5">
                  <c:v>0.6</c:v>
                </c:pt>
              </c:numCache>
            </c:numRef>
          </c:val>
          <c:smooth val="0"/>
          <c:extLst>
            <c:ext xmlns:c16="http://schemas.microsoft.com/office/drawing/2014/chart" uri="{C3380CC4-5D6E-409C-BE32-E72D297353CC}">
              <c16:uniqueId val="{00000000-7A6C-4C6F-9931-76FB09706210}"/>
            </c:ext>
          </c:extLst>
        </c:ser>
        <c:ser>
          <c:idx val="1"/>
          <c:order val="1"/>
          <c:tx>
            <c:strRef>
              <c:f>Feuil1!$C$1</c:f>
              <c:strCache>
                <c:ptCount val="1"/>
                <c:pt idx="0">
                  <c:v>UE à 27</c:v>
                </c:pt>
              </c:strCache>
            </c:strRef>
          </c:tx>
          <c:spPr>
            <a:ln w="22225" cap="rnd" cmpd="sng" algn="ctr">
              <a:solidFill>
                <a:schemeClr val="accent2"/>
              </a:solidFill>
              <a:round/>
            </a:ln>
            <a:effectLst/>
          </c:spPr>
          <c:marker>
            <c:symbol val="none"/>
          </c:marker>
          <c:cat>
            <c:strRef>
              <c:f>Feuil1!$A$2:$A$7</c:f>
              <c:strCache>
                <c:ptCount val="6"/>
                <c:pt idx="0">
                  <c:v>2018</c:v>
                </c:pt>
                <c:pt idx="1">
                  <c:v>2019</c:v>
                </c:pt>
                <c:pt idx="2">
                  <c:v>2020</c:v>
                </c:pt>
                <c:pt idx="3">
                  <c:v>2021</c:v>
                </c:pt>
                <c:pt idx="4">
                  <c:v>2022</c:v>
                </c:pt>
                <c:pt idx="5">
                  <c:v>2023 *</c:v>
                </c:pt>
              </c:strCache>
            </c:strRef>
          </c:cat>
          <c:val>
            <c:numRef>
              <c:f>Feuil1!$C$2:$C$7</c:f>
              <c:numCache>
                <c:formatCode>General</c:formatCode>
                <c:ptCount val="6"/>
                <c:pt idx="0">
                  <c:v>2.1</c:v>
                </c:pt>
                <c:pt idx="1">
                  <c:v>1.8</c:v>
                </c:pt>
                <c:pt idx="2">
                  <c:v>-5.9</c:v>
                </c:pt>
                <c:pt idx="3">
                  <c:v>5.3</c:v>
                </c:pt>
                <c:pt idx="4">
                  <c:v>3.5</c:v>
                </c:pt>
                <c:pt idx="5">
                  <c:v>0.8</c:v>
                </c:pt>
              </c:numCache>
            </c:numRef>
          </c:val>
          <c:smooth val="0"/>
          <c:extLst>
            <c:ext xmlns:c16="http://schemas.microsoft.com/office/drawing/2014/chart" uri="{C3380CC4-5D6E-409C-BE32-E72D297353CC}">
              <c16:uniqueId val="{00000001-7A6C-4C6F-9931-76FB09706210}"/>
            </c:ext>
          </c:extLst>
        </c:ser>
        <c:dLbls>
          <c:showLegendKey val="0"/>
          <c:showVal val="0"/>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790866648"/>
        <c:axId val="790866976"/>
      </c:lineChart>
      <c:catAx>
        <c:axId val="790866648"/>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3200" b="0" i="0" u="none" strike="noStrike" kern="1200" spc="20" baseline="0">
                <a:solidFill>
                  <a:schemeClr val="tx1"/>
                </a:solidFill>
                <a:latin typeface="Arial" panose="020B0604020202020204" pitchFamily="34" charset="0"/>
                <a:ea typeface="+mn-ea"/>
                <a:cs typeface="Arial" panose="020B0604020202020204" pitchFamily="34" charset="0"/>
              </a:defRPr>
            </a:pPr>
            <a:endParaRPr lang="fr-FR"/>
          </a:p>
        </c:txPr>
        <c:crossAx val="790866976"/>
        <c:crosses val="autoZero"/>
        <c:auto val="1"/>
        <c:lblAlgn val="ctr"/>
        <c:lblOffset val="100"/>
        <c:noMultiLvlLbl val="0"/>
      </c:catAx>
      <c:valAx>
        <c:axId val="79086697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3200" b="0" i="0" u="none" strike="noStrike" kern="1200" spc="20" baseline="0">
                <a:solidFill>
                  <a:schemeClr val="tx1"/>
                </a:solidFill>
                <a:latin typeface="Arial" panose="020B0604020202020204" pitchFamily="34" charset="0"/>
                <a:ea typeface="+mn-ea"/>
                <a:cs typeface="Arial" panose="020B0604020202020204" pitchFamily="34" charset="0"/>
              </a:defRPr>
            </a:pPr>
            <a:endParaRPr lang="fr-FR"/>
          </a:p>
        </c:txPr>
        <c:crossAx val="790866648"/>
        <c:crosses val="autoZero"/>
        <c:crossBetween val="between"/>
      </c:valAx>
      <c:dTable>
        <c:showHorzBorder val="1"/>
        <c:showVertBorder val="1"/>
        <c:showOutline val="1"/>
        <c:showKeys val="1"/>
        <c:spPr>
          <a:noFill/>
          <a:ln w="9525">
            <a:solidFill>
              <a:schemeClr val="dk1">
                <a:lumMod val="15000"/>
                <a:lumOff val="85000"/>
              </a:schemeClr>
            </a:solidFill>
          </a:ln>
          <a:effectLst/>
        </c:spPr>
        <c:txPr>
          <a:bodyPr rot="0" spcFirstLastPara="1" vertOverflow="ellipsis" vert="horz" wrap="square" anchor="ctr" anchorCtr="1"/>
          <a:lstStyle/>
          <a:p>
            <a:pPr rtl="0">
              <a:defRPr sz="32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dTable>
      <c:spPr>
        <a:gradFill>
          <a:gsLst>
            <a:gs pos="100000">
              <a:schemeClr val="lt1">
                <a:lumMod val="95000"/>
              </a:schemeClr>
            </a:gs>
            <a:gs pos="0">
              <a:schemeClr val="lt1"/>
            </a:gs>
          </a:gsLst>
          <a:lin ang="5400000" scaled="0"/>
        </a:gra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a:noFill/>
    </a:ln>
    <a:effectLst/>
  </c:spPr>
  <c:txPr>
    <a:bodyPr/>
    <a:lstStyle/>
    <a:p>
      <a:pPr>
        <a:defRPr sz="3200">
          <a:solidFill>
            <a:schemeClr val="tx1"/>
          </a:solidFill>
          <a:latin typeface="Arial" panose="020B0604020202020204" pitchFamily="34" charset="0"/>
          <a:cs typeface="Arial" panose="020B0604020202020204" pitchFamily="34" charset="0"/>
        </a:defRPr>
      </a:pPr>
      <a:endParaRPr lang="fr-FR"/>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360" b="0" i="0" u="none" strike="noStrike" kern="1200" cap="none" spc="20" baseline="0">
                <a:solidFill>
                  <a:schemeClr val="tx1"/>
                </a:solidFill>
                <a:latin typeface="+mn-lt"/>
                <a:ea typeface="+mn-ea"/>
                <a:cs typeface="+mn-cs"/>
              </a:defRPr>
            </a:pPr>
            <a:r>
              <a:rPr lang="en-US" b="1" dirty="0"/>
              <a:t>Part de </a:t>
            </a:r>
            <a:r>
              <a:rPr lang="en-US" b="1" dirty="0" err="1"/>
              <a:t>salariés</a:t>
            </a:r>
            <a:r>
              <a:rPr lang="en-US" b="1" dirty="0"/>
              <a:t> au SMIC par </a:t>
            </a:r>
            <a:r>
              <a:rPr lang="en-US" b="1" dirty="0" err="1"/>
              <a:t>secteur</a:t>
            </a:r>
            <a:r>
              <a:rPr lang="en-US" b="1" dirty="0"/>
              <a:t> </a:t>
            </a:r>
            <a:r>
              <a:rPr lang="en-US" b="1" dirty="0" err="1"/>
              <a:t>d'activité</a:t>
            </a:r>
            <a:r>
              <a:rPr lang="en-US" b="1" dirty="0"/>
              <a:t> (</a:t>
            </a:r>
            <a:r>
              <a:rPr lang="en-US" b="1" dirty="0" err="1"/>
              <a:t>en</a:t>
            </a:r>
            <a:r>
              <a:rPr lang="en-US" b="1" dirty="0"/>
              <a:t> %, 2021, </a:t>
            </a:r>
            <a:r>
              <a:rPr lang="en-US" b="1" dirty="0" err="1"/>
              <a:t>secteurs</a:t>
            </a:r>
            <a:r>
              <a:rPr lang="en-US" b="1" dirty="0"/>
              <a:t> </a:t>
            </a:r>
            <a:r>
              <a:rPr lang="en-US" b="1" dirty="0" err="1"/>
              <a:t>choisis</a:t>
            </a:r>
            <a:r>
              <a:rPr lang="en-US" b="1" dirty="0"/>
              <a:t>)</a:t>
            </a:r>
          </a:p>
        </c:rich>
      </c:tx>
      <c:overlay val="0"/>
      <c:spPr>
        <a:noFill/>
        <a:ln>
          <a:noFill/>
        </a:ln>
        <a:effectLst/>
      </c:spPr>
      <c:txPr>
        <a:bodyPr rot="0" spcFirstLastPara="1" vertOverflow="ellipsis" vert="horz" wrap="square" anchor="ctr" anchorCtr="1"/>
        <a:lstStyle/>
        <a:p>
          <a:pPr>
            <a:defRPr sz="3360" b="0" i="0" u="none" strike="noStrike" kern="1200" cap="none" spc="20" baseline="0">
              <a:solidFill>
                <a:schemeClr val="tx1"/>
              </a:solidFill>
              <a:latin typeface="+mn-lt"/>
              <a:ea typeface="+mn-ea"/>
              <a:cs typeface="+mn-cs"/>
            </a:defRPr>
          </a:pPr>
          <a:endParaRPr lang="fr-FR"/>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clustered"/>
        <c:varyColors val="0"/>
        <c:ser>
          <c:idx val="0"/>
          <c:order val="0"/>
          <c:tx>
            <c:strRef>
              <c:f>Feuil1!$B$1</c:f>
              <c:strCache>
                <c:ptCount val="1"/>
                <c:pt idx="0">
                  <c:v>Part de salariés au SMIC par secteur d'activité (en %, 2021, secteurs choisis)</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a:sp3d contourW="9525">
              <a:contourClr>
                <a:schemeClr val="accent1">
                  <a:shade val="95000"/>
                </a:schemeClr>
              </a:contourClr>
            </a:sp3d>
          </c:spPr>
          <c:invertIfNegative val="0"/>
          <c:dLbls>
            <c:dLbl>
              <c:idx val="0"/>
              <c:layout>
                <c:manualLayout>
                  <c:x val="1.2842424196664233E-2"/>
                  <c:y val="-1.33975307137733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4A1-4DD7-B6EB-98E547E1C316}"/>
                </c:ext>
              </c:extLst>
            </c:dLbl>
            <c:dLbl>
              <c:idx val="1"/>
              <c:layout>
                <c:manualLayout>
                  <c:x val="1.1130100970442335E-2"/>
                  <c:y val="-5.024074017664960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4A1-4DD7-B6EB-98E547E1C316}"/>
                </c:ext>
              </c:extLst>
            </c:dLbl>
            <c:dLbl>
              <c:idx val="2"/>
              <c:layout>
                <c:manualLayout>
                  <c:x val="1.1130100970442335E-2"/>
                  <c:y val="-1.674691339221653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4A1-4DD7-B6EB-98E547E1C316}"/>
                </c:ext>
              </c:extLst>
            </c:dLbl>
            <c:dLbl>
              <c:idx val="3"/>
              <c:layout>
                <c:manualLayout>
                  <c:x val="9.4177777442204375E-3"/>
                  <c:y val="-1.674691339221653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4A1-4DD7-B6EB-98E547E1C316}"/>
                </c:ext>
              </c:extLst>
            </c:dLbl>
            <c:dLbl>
              <c:idx val="4"/>
              <c:layout>
                <c:manualLayout>
                  <c:x val="1.1986262583553283E-2"/>
                  <c:y val="1.00481480353299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4A1-4DD7-B6EB-98E547E1C316}"/>
                </c:ext>
              </c:extLst>
            </c:dLbl>
            <c:dLbl>
              <c:idx val="5"/>
              <c:layout>
                <c:manualLayout>
                  <c:x val="7.7054545179985395E-3"/>
                  <c:y val="-5.024074017664960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4A1-4DD7-B6EB-98E547E1C316}"/>
                </c:ext>
              </c:extLst>
            </c:dLbl>
            <c:dLbl>
              <c:idx val="6"/>
              <c:layout>
                <c:manualLayout>
                  <c:x val="7.705488225148536E-3"/>
                  <c:y val="3.3493826784432457E-3"/>
                </c:manualLayout>
              </c:layout>
              <c:showLegendKey val="0"/>
              <c:showVal val="1"/>
              <c:showCatName val="0"/>
              <c:showSerName val="0"/>
              <c:showPercent val="0"/>
              <c:showBubbleSize val="0"/>
              <c:extLst>
                <c:ext xmlns:c15="http://schemas.microsoft.com/office/drawing/2012/chart" uri="{CE6537A1-D6FC-4f65-9D91-7224C49458BB}">
                  <c15:layout>
                    <c:manualLayout>
                      <c:w val="4.2739587726498558E-2"/>
                      <c:h val="6.062382647982386E-2"/>
                    </c:manualLayout>
                  </c15:layout>
                </c:ext>
                <c:ext xmlns:c16="http://schemas.microsoft.com/office/drawing/2014/chart" uri="{C3380CC4-5D6E-409C-BE32-E72D297353CC}">
                  <c16:uniqueId val="{00000007-74A1-4DD7-B6EB-98E547E1C316}"/>
                </c:ext>
              </c:extLst>
            </c:dLbl>
            <c:dLbl>
              <c:idx val="7"/>
              <c:layout>
                <c:manualLayout>
                  <c:x val="9.4177777442204375E-3"/>
                  <c:y val="-3.3493167457134165E-3"/>
                </c:manualLayout>
              </c:layout>
              <c:showLegendKey val="0"/>
              <c:showVal val="1"/>
              <c:showCatName val="0"/>
              <c:showSerName val="0"/>
              <c:showPercent val="0"/>
              <c:showBubbleSize val="0"/>
              <c:extLst>
                <c:ext xmlns:c15="http://schemas.microsoft.com/office/drawing/2012/chart" uri="{CE6537A1-D6FC-4f65-9D91-7224C49458BB}">
                  <c15:layout>
                    <c:manualLayout>
                      <c:w val="3.8458779660943819E-2"/>
                      <c:h val="5.559975246215889E-2"/>
                    </c:manualLayout>
                  </c15:layout>
                </c:ext>
                <c:ext xmlns:c16="http://schemas.microsoft.com/office/drawing/2014/chart" uri="{C3380CC4-5D6E-409C-BE32-E72D297353CC}">
                  <c16:uniqueId val="{00000008-74A1-4DD7-B6EB-98E547E1C316}"/>
                </c:ext>
              </c:extLst>
            </c:dLbl>
            <c:spPr>
              <a:noFill/>
              <a:ln>
                <a:noFill/>
              </a:ln>
              <a:effectLst/>
            </c:spPr>
            <c:txPr>
              <a:bodyPr rot="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Feuil1!$A$2:$A$9</c:f>
              <c:strCache>
                <c:ptCount val="8"/>
                <c:pt idx="0">
                  <c:v>Hébergement et restauration</c:v>
                </c:pt>
                <c:pt idx="1">
                  <c:v>Autres activités des services</c:v>
                </c:pt>
                <c:pt idx="2">
                  <c:v>Santé humaine et action sociale</c:v>
                </c:pt>
                <c:pt idx="3">
                  <c:v>Commerce et réparation d'automobiles et de motocycles</c:v>
                </c:pt>
                <c:pt idx="4">
                  <c:v>Activités de services administratifs et de soutien</c:v>
                </c:pt>
                <c:pt idx="5">
                  <c:v>Arts, spectacles et activités récréatives</c:v>
                </c:pt>
                <c:pt idx="6">
                  <c:v>Activités immobilières</c:v>
                </c:pt>
                <c:pt idx="7">
                  <c:v>Transport et entreposage</c:v>
                </c:pt>
              </c:strCache>
            </c:strRef>
          </c:cat>
          <c:val>
            <c:numRef>
              <c:f>Feuil1!$B$2:$B$9</c:f>
              <c:numCache>
                <c:formatCode>General</c:formatCode>
                <c:ptCount val="8"/>
                <c:pt idx="0">
                  <c:v>37</c:v>
                </c:pt>
                <c:pt idx="1">
                  <c:v>24.5</c:v>
                </c:pt>
                <c:pt idx="2">
                  <c:v>19.7</c:v>
                </c:pt>
                <c:pt idx="3">
                  <c:v>15.5</c:v>
                </c:pt>
                <c:pt idx="4">
                  <c:v>12.1</c:v>
                </c:pt>
                <c:pt idx="5">
                  <c:v>11.3</c:v>
                </c:pt>
                <c:pt idx="6">
                  <c:v>8.9</c:v>
                </c:pt>
                <c:pt idx="7">
                  <c:v>6.4</c:v>
                </c:pt>
              </c:numCache>
            </c:numRef>
          </c:val>
          <c:extLst>
            <c:ext xmlns:c16="http://schemas.microsoft.com/office/drawing/2014/chart" uri="{C3380CC4-5D6E-409C-BE32-E72D297353CC}">
              <c16:uniqueId val="{00000000-74A1-4DD7-B6EB-98E547E1C316}"/>
            </c:ext>
          </c:extLst>
        </c:ser>
        <c:dLbls>
          <c:showLegendKey val="0"/>
          <c:showVal val="1"/>
          <c:showCatName val="0"/>
          <c:showSerName val="0"/>
          <c:showPercent val="0"/>
          <c:showBubbleSize val="0"/>
        </c:dLbls>
        <c:gapWidth val="150"/>
        <c:shape val="box"/>
        <c:axId val="747127872"/>
        <c:axId val="747128528"/>
        <c:axId val="0"/>
      </c:bar3DChart>
      <c:catAx>
        <c:axId val="74712787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fr-FR"/>
          </a:p>
        </c:txPr>
        <c:crossAx val="747128528"/>
        <c:crosses val="autoZero"/>
        <c:auto val="1"/>
        <c:lblAlgn val="ctr"/>
        <c:lblOffset val="100"/>
        <c:noMultiLvlLbl val="0"/>
      </c:catAx>
      <c:valAx>
        <c:axId val="74712852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fr-FR"/>
          </a:p>
        </c:txPr>
        <c:crossAx val="7471278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800">
          <a:solidFill>
            <a:schemeClr val="tx1"/>
          </a:solidFill>
        </a:defRPr>
      </a:pPr>
      <a:endParaRPr lang="fr-FR"/>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3360" b="0" i="0" u="none" strike="noStrike" kern="1200" spc="0" baseline="0">
                <a:solidFill>
                  <a:schemeClr val="tx1"/>
                </a:solidFill>
                <a:latin typeface="+mn-lt"/>
                <a:ea typeface="+mn-ea"/>
                <a:cs typeface="+mn-cs"/>
              </a:defRPr>
            </a:pPr>
            <a:r>
              <a:rPr lang="en-US" b="1" dirty="0" err="1">
                <a:solidFill>
                  <a:schemeClr val="tx1"/>
                </a:solidFill>
              </a:rPr>
              <a:t>Dividendes</a:t>
            </a:r>
            <a:r>
              <a:rPr lang="en-US" b="1" dirty="0">
                <a:solidFill>
                  <a:schemeClr val="tx1"/>
                </a:solidFill>
              </a:rPr>
              <a:t> </a:t>
            </a:r>
            <a:r>
              <a:rPr lang="en-US" b="1" dirty="0" err="1">
                <a:solidFill>
                  <a:schemeClr val="tx1"/>
                </a:solidFill>
              </a:rPr>
              <a:t>versés</a:t>
            </a:r>
            <a:r>
              <a:rPr lang="en-US" b="1" dirty="0">
                <a:solidFill>
                  <a:schemeClr val="tx1"/>
                </a:solidFill>
              </a:rPr>
              <a:t> </a:t>
            </a:r>
            <a:r>
              <a:rPr lang="en-US" b="1" dirty="0" err="1">
                <a:solidFill>
                  <a:schemeClr val="tx1"/>
                </a:solidFill>
              </a:rPr>
              <a:t>en</a:t>
            </a:r>
            <a:r>
              <a:rPr lang="en-US" b="1" dirty="0">
                <a:solidFill>
                  <a:schemeClr val="tx1"/>
                </a:solidFill>
              </a:rPr>
              <a:t> France (</a:t>
            </a:r>
            <a:r>
              <a:rPr lang="en-US" b="1" dirty="0" err="1">
                <a:solidFill>
                  <a:schemeClr val="tx1"/>
                </a:solidFill>
              </a:rPr>
              <a:t>en</a:t>
            </a:r>
            <a:r>
              <a:rPr lang="en-US" b="1" dirty="0">
                <a:solidFill>
                  <a:schemeClr val="tx1"/>
                </a:solidFill>
              </a:rPr>
              <a:t> milliards de dollars US*)</a:t>
            </a:r>
          </a:p>
        </c:rich>
      </c:tx>
      <c:overlay val="0"/>
      <c:spPr>
        <a:noFill/>
        <a:ln>
          <a:noFill/>
        </a:ln>
        <a:effectLst/>
      </c:spPr>
      <c:txPr>
        <a:bodyPr rot="0" spcFirstLastPara="1" vertOverflow="ellipsis" vert="horz" wrap="square" anchor="ctr" anchorCtr="1"/>
        <a:lstStyle/>
        <a:p>
          <a:pPr>
            <a:defRPr sz="3360" b="0" i="0" u="none" strike="noStrike" kern="1200" spc="0" baseline="0">
              <a:solidFill>
                <a:schemeClr val="tx1"/>
              </a:solidFill>
              <a:latin typeface="+mn-lt"/>
              <a:ea typeface="+mn-ea"/>
              <a:cs typeface="+mn-cs"/>
            </a:defRPr>
          </a:pPr>
          <a:endParaRPr lang="fr-FR"/>
        </a:p>
      </c:txPr>
    </c:title>
    <c:autoTitleDeleted val="0"/>
    <c:plotArea>
      <c:layout>
        <c:manualLayout>
          <c:layoutTarget val="inner"/>
          <c:xMode val="edge"/>
          <c:yMode val="edge"/>
          <c:x val="0.33667086025392068"/>
          <c:y val="0.12148038597138544"/>
          <c:w val="0.65422086643476751"/>
          <c:h val="0.65393982727709155"/>
        </c:manualLayout>
      </c:layout>
      <c:lineChart>
        <c:grouping val="standard"/>
        <c:varyColors val="0"/>
        <c:ser>
          <c:idx val="0"/>
          <c:order val="0"/>
          <c:tx>
            <c:strRef>
              <c:f>Feuil1!$B$1</c:f>
              <c:strCache>
                <c:ptCount val="1"/>
                <c:pt idx="0">
                  <c:v>Dividendes versés en France (en milliards de dollars US)</c:v>
                </c:pt>
              </c:strCache>
            </c:strRef>
          </c:tx>
          <c:spPr>
            <a:ln w="28575" cap="rnd">
              <a:solidFill>
                <a:schemeClr val="accent5"/>
              </a:solidFill>
              <a:round/>
            </a:ln>
            <a:effectLst/>
          </c:spPr>
          <c:marker>
            <c:symbol val="none"/>
          </c:marker>
          <c:cat>
            <c:numRef>
              <c:f>Feuil1!$A$2:$A$9</c:f>
              <c:numCache>
                <c:formatCode>General</c:formatCode>
                <c:ptCount val="8"/>
                <c:pt idx="0">
                  <c:v>2015</c:v>
                </c:pt>
                <c:pt idx="1">
                  <c:v>2016</c:v>
                </c:pt>
                <c:pt idx="2">
                  <c:v>2017</c:v>
                </c:pt>
                <c:pt idx="3">
                  <c:v>2018</c:v>
                </c:pt>
                <c:pt idx="4">
                  <c:v>2019</c:v>
                </c:pt>
                <c:pt idx="5">
                  <c:v>2020</c:v>
                </c:pt>
                <c:pt idx="6">
                  <c:v>2021</c:v>
                </c:pt>
                <c:pt idx="7">
                  <c:v>2022</c:v>
                </c:pt>
              </c:numCache>
            </c:numRef>
          </c:cat>
          <c:val>
            <c:numRef>
              <c:f>Feuil1!$B$2:$B$9</c:f>
              <c:numCache>
                <c:formatCode>General</c:formatCode>
                <c:ptCount val="8"/>
                <c:pt idx="0">
                  <c:v>48.6</c:v>
                </c:pt>
                <c:pt idx="1">
                  <c:v>54.3</c:v>
                </c:pt>
                <c:pt idx="2">
                  <c:v>52.1</c:v>
                </c:pt>
                <c:pt idx="3">
                  <c:v>63.1</c:v>
                </c:pt>
                <c:pt idx="4">
                  <c:v>63.9</c:v>
                </c:pt>
                <c:pt idx="5">
                  <c:v>35.799999999999997</c:v>
                </c:pt>
                <c:pt idx="6">
                  <c:v>55.7</c:v>
                </c:pt>
                <c:pt idx="7">
                  <c:v>63.2</c:v>
                </c:pt>
              </c:numCache>
            </c:numRef>
          </c:val>
          <c:smooth val="0"/>
          <c:extLst>
            <c:ext xmlns:c16="http://schemas.microsoft.com/office/drawing/2014/chart" uri="{C3380CC4-5D6E-409C-BE32-E72D297353CC}">
              <c16:uniqueId val="{00000000-54BF-489B-A4A4-B4BCD09A7B00}"/>
            </c:ext>
          </c:extLst>
        </c:ser>
        <c:dLbls>
          <c:showLegendKey val="0"/>
          <c:showVal val="0"/>
          <c:showCatName val="0"/>
          <c:showSerName val="0"/>
          <c:showPercent val="0"/>
          <c:showBubbleSize val="0"/>
        </c:dLbls>
        <c:smooth val="0"/>
        <c:axId val="665213104"/>
        <c:axId val="665214088"/>
      </c:lineChart>
      <c:catAx>
        <c:axId val="665213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fr-FR"/>
          </a:p>
        </c:txPr>
        <c:crossAx val="665214088"/>
        <c:crosses val="autoZero"/>
        <c:auto val="1"/>
        <c:lblAlgn val="ctr"/>
        <c:lblOffset val="100"/>
        <c:noMultiLvlLbl val="0"/>
      </c:catAx>
      <c:valAx>
        <c:axId val="6652140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fr-FR"/>
          </a:p>
        </c:txPr>
        <c:crossAx val="66521310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2400" b="0" i="0" u="none" strike="noStrike" kern="1200" baseline="0">
                <a:solidFill>
                  <a:schemeClr val="tx1"/>
                </a:solidFill>
                <a:latin typeface="+mn-lt"/>
                <a:ea typeface="+mn-ea"/>
                <a:cs typeface="+mn-cs"/>
              </a:defRPr>
            </a:pPr>
            <a:endParaRPr lang="fr-FR"/>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800">
          <a:solidFill>
            <a:schemeClr val="tx1"/>
          </a:solidFill>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360" b="1" i="0" u="none" strike="noStrike" kern="1200" baseline="0">
                <a:solidFill>
                  <a:schemeClr val="tx1"/>
                </a:solidFill>
                <a:latin typeface="Arial" panose="020B0604020202020204" pitchFamily="34" charset="0"/>
                <a:ea typeface="+mn-ea"/>
                <a:cs typeface="Arial" panose="020B0604020202020204" pitchFamily="34" charset="0"/>
              </a:defRPr>
            </a:pPr>
            <a:r>
              <a:rPr lang="fr-FR"/>
              <a:t>Evolution du déficit public et de la dette publique (France)</a:t>
            </a:r>
          </a:p>
        </c:rich>
      </c:tx>
      <c:layout>
        <c:manualLayout>
          <c:xMode val="edge"/>
          <c:yMode val="edge"/>
          <c:x val="0.35432749714496187"/>
          <c:y val="5.5068559815319934E-3"/>
        </c:manualLayout>
      </c:layout>
      <c:overlay val="0"/>
      <c:spPr>
        <a:noFill/>
        <a:ln>
          <a:noFill/>
        </a:ln>
        <a:effectLst/>
      </c:spPr>
      <c:txPr>
        <a:bodyPr rot="0" spcFirstLastPara="1" vertOverflow="ellipsis" vert="horz" wrap="square" anchor="ctr" anchorCtr="1"/>
        <a:lstStyle/>
        <a:p>
          <a:pPr>
            <a:defRPr sz="3360" b="1"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title>
    <c:autoTitleDeleted val="0"/>
    <c:plotArea>
      <c:layout>
        <c:manualLayout>
          <c:layoutTarget val="inner"/>
          <c:xMode val="edge"/>
          <c:yMode val="edge"/>
          <c:x val="0.3190816010433275"/>
          <c:y val="0.11562361908970395"/>
          <c:w val="0.6234772087385686"/>
          <c:h val="0.71548152818199828"/>
        </c:manualLayout>
      </c:layout>
      <c:lineChart>
        <c:grouping val="standard"/>
        <c:varyColors val="0"/>
        <c:ser>
          <c:idx val="0"/>
          <c:order val="0"/>
          <c:tx>
            <c:strRef>
              <c:f>Feuil1!$B$1</c:f>
              <c:strCache>
                <c:ptCount val="1"/>
                <c:pt idx="0">
                  <c:v>Déficit public (en % du PIB)</c:v>
                </c:pt>
              </c:strCache>
            </c:strRef>
          </c:tx>
          <c:spPr>
            <a:ln w="34925" cap="rnd">
              <a:solidFill>
                <a:schemeClr val="accent6"/>
              </a:solidFill>
              <a:round/>
            </a:ln>
            <a:effectLst>
              <a:outerShdw blurRad="57150" dist="19050" dir="5400000" algn="ctr" rotWithShape="0">
                <a:srgbClr val="000000">
                  <a:alpha val="63000"/>
                </a:srgbClr>
              </a:outerShdw>
            </a:effectLst>
          </c:spPr>
          <c:marker>
            <c:symbol val="none"/>
          </c:marker>
          <c:cat>
            <c:strRef>
              <c:f>Feuil1!$A$2:$A$6</c:f>
              <c:strCache>
                <c:ptCount val="5"/>
                <c:pt idx="0">
                  <c:v>2019</c:v>
                </c:pt>
                <c:pt idx="1">
                  <c:v>2020</c:v>
                </c:pt>
                <c:pt idx="2">
                  <c:v>2021</c:v>
                </c:pt>
                <c:pt idx="3">
                  <c:v>2022</c:v>
                </c:pt>
                <c:pt idx="4">
                  <c:v>2023*</c:v>
                </c:pt>
              </c:strCache>
            </c:strRef>
          </c:cat>
          <c:val>
            <c:numRef>
              <c:f>Feuil1!$B$2:$B$6</c:f>
              <c:numCache>
                <c:formatCode>General</c:formatCode>
                <c:ptCount val="5"/>
                <c:pt idx="0">
                  <c:v>3.1</c:v>
                </c:pt>
                <c:pt idx="1">
                  <c:v>9</c:v>
                </c:pt>
                <c:pt idx="2">
                  <c:v>6.5</c:v>
                </c:pt>
                <c:pt idx="3">
                  <c:v>4.7</c:v>
                </c:pt>
                <c:pt idx="4">
                  <c:v>4.9000000000000004</c:v>
                </c:pt>
              </c:numCache>
            </c:numRef>
          </c:val>
          <c:smooth val="0"/>
          <c:extLst>
            <c:ext xmlns:c16="http://schemas.microsoft.com/office/drawing/2014/chart" uri="{C3380CC4-5D6E-409C-BE32-E72D297353CC}">
              <c16:uniqueId val="{00000000-A2CF-419E-AC42-D0C57676F2FF}"/>
            </c:ext>
          </c:extLst>
        </c:ser>
        <c:dLbls>
          <c:showLegendKey val="0"/>
          <c:showVal val="0"/>
          <c:showCatName val="0"/>
          <c:showSerName val="0"/>
          <c:showPercent val="0"/>
          <c:showBubbleSize val="0"/>
        </c:dLbls>
        <c:marker val="1"/>
        <c:smooth val="0"/>
        <c:axId val="422467424"/>
        <c:axId val="422463816"/>
      </c:lineChart>
      <c:lineChart>
        <c:grouping val="standard"/>
        <c:varyColors val="0"/>
        <c:ser>
          <c:idx val="1"/>
          <c:order val="1"/>
          <c:tx>
            <c:strRef>
              <c:f>Feuil1!$C$1</c:f>
              <c:strCache>
                <c:ptCount val="1"/>
                <c:pt idx="0">
                  <c:v>Dette publique (en % du PIB)</c:v>
                </c:pt>
              </c:strCache>
            </c:strRef>
          </c:tx>
          <c:spPr>
            <a:ln w="34925" cap="rnd">
              <a:solidFill>
                <a:schemeClr val="accent5"/>
              </a:solidFill>
              <a:round/>
            </a:ln>
            <a:effectLst>
              <a:outerShdw blurRad="57150" dist="19050" dir="5400000" algn="ctr" rotWithShape="0">
                <a:srgbClr val="000000">
                  <a:alpha val="63000"/>
                </a:srgbClr>
              </a:outerShdw>
            </a:effectLst>
          </c:spPr>
          <c:marker>
            <c:symbol val="none"/>
          </c:marker>
          <c:cat>
            <c:strRef>
              <c:f>Feuil1!$A$2:$A$6</c:f>
              <c:strCache>
                <c:ptCount val="5"/>
                <c:pt idx="0">
                  <c:v>2019</c:v>
                </c:pt>
                <c:pt idx="1">
                  <c:v>2020</c:v>
                </c:pt>
                <c:pt idx="2">
                  <c:v>2021</c:v>
                </c:pt>
                <c:pt idx="3">
                  <c:v>2022</c:v>
                </c:pt>
                <c:pt idx="4">
                  <c:v>2023*</c:v>
                </c:pt>
              </c:strCache>
            </c:strRef>
          </c:cat>
          <c:val>
            <c:numRef>
              <c:f>Feuil1!$C$2:$C$6</c:f>
              <c:numCache>
                <c:formatCode>General</c:formatCode>
                <c:ptCount val="5"/>
                <c:pt idx="0">
                  <c:v>97.4</c:v>
                </c:pt>
                <c:pt idx="1">
                  <c:v>114.6</c:v>
                </c:pt>
                <c:pt idx="2">
                  <c:v>112.9</c:v>
                </c:pt>
                <c:pt idx="3">
                  <c:v>111.6</c:v>
                </c:pt>
                <c:pt idx="4">
                  <c:v>109.6</c:v>
                </c:pt>
              </c:numCache>
            </c:numRef>
          </c:val>
          <c:smooth val="0"/>
          <c:extLst>
            <c:ext xmlns:c16="http://schemas.microsoft.com/office/drawing/2014/chart" uri="{C3380CC4-5D6E-409C-BE32-E72D297353CC}">
              <c16:uniqueId val="{00000001-A2CF-419E-AC42-D0C57676F2FF}"/>
            </c:ext>
          </c:extLst>
        </c:ser>
        <c:dLbls>
          <c:showLegendKey val="0"/>
          <c:showVal val="0"/>
          <c:showCatName val="0"/>
          <c:showSerName val="0"/>
          <c:showPercent val="0"/>
          <c:showBubbleSize val="0"/>
        </c:dLbls>
        <c:marker val="1"/>
        <c:smooth val="0"/>
        <c:axId val="973563280"/>
        <c:axId val="973564592"/>
      </c:lineChart>
      <c:catAx>
        <c:axId val="422467424"/>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crossAx val="422463816"/>
        <c:crosses val="autoZero"/>
        <c:auto val="1"/>
        <c:lblAlgn val="ctr"/>
        <c:lblOffset val="100"/>
        <c:noMultiLvlLbl val="0"/>
      </c:catAx>
      <c:valAx>
        <c:axId val="4224638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crossAx val="422467424"/>
        <c:crosses val="autoZero"/>
        <c:crossBetween val="between"/>
      </c:valAx>
      <c:valAx>
        <c:axId val="973564592"/>
        <c:scaling>
          <c:orientation val="minMax"/>
          <c:min val="80"/>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crossAx val="973563280"/>
        <c:crosses val="max"/>
        <c:crossBetween val="between"/>
      </c:valAx>
      <c:catAx>
        <c:axId val="973563280"/>
        <c:scaling>
          <c:orientation val="minMax"/>
        </c:scaling>
        <c:delete val="1"/>
        <c:axPos val="b"/>
        <c:numFmt formatCode="General" sourceLinked="1"/>
        <c:majorTickMark val="none"/>
        <c:minorTickMark val="none"/>
        <c:tickLblPos val="nextTo"/>
        <c:crossAx val="973564592"/>
        <c:crosses val="autoZero"/>
        <c:auto val="1"/>
        <c:lblAlgn val="ctr"/>
        <c:lblOffset val="100"/>
        <c:noMultiLvlLbl val="0"/>
      </c:cat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2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800">
          <a:solidFill>
            <a:schemeClr val="tx1"/>
          </a:solidFill>
          <a:latin typeface="Arial" panose="020B0604020202020204" pitchFamily="34" charset="0"/>
          <a:cs typeface="Arial" panose="020B0604020202020204" pitchFamily="34" charset="0"/>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80" b="1" i="0" u="none" strike="noStrike" kern="1200" spc="0" baseline="0">
                <a:solidFill>
                  <a:schemeClr val="tx1"/>
                </a:solidFill>
                <a:latin typeface="Arial" panose="020B0604020202020204" pitchFamily="34" charset="0"/>
                <a:ea typeface="+mn-ea"/>
                <a:cs typeface="Arial" panose="020B0604020202020204" pitchFamily="34" charset="0"/>
              </a:defRPr>
            </a:pPr>
            <a:r>
              <a:rPr lang="en-US" b="1" dirty="0" err="1"/>
              <a:t>Recettes</a:t>
            </a:r>
            <a:r>
              <a:rPr lang="en-US" b="1" dirty="0"/>
              <a:t> de </a:t>
            </a:r>
            <a:r>
              <a:rPr lang="en-US" b="1" dirty="0" err="1"/>
              <a:t>l'État</a:t>
            </a:r>
            <a:r>
              <a:rPr lang="en-US" b="1" dirty="0"/>
              <a:t> (2022, </a:t>
            </a:r>
            <a:r>
              <a:rPr lang="en-US" b="1" dirty="0" err="1"/>
              <a:t>en</a:t>
            </a:r>
            <a:r>
              <a:rPr lang="en-US" b="1" dirty="0"/>
              <a:t> milliards </a:t>
            </a:r>
            <a:r>
              <a:rPr lang="en-US" b="1" dirty="0" err="1"/>
              <a:t>d'euros</a:t>
            </a:r>
            <a:r>
              <a:rPr lang="en-US" b="1" dirty="0"/>
              <a:t>)</a:t>
            </a:r>
          </a:p>
        </c:rich>
      </c:tx>
      <c:overlay val="0"/>
      <c:spPr>
        <a:noFill/>
        <a:ln>
          <a:noFill/>
        </a:ln>
        <a:effectLst/>
      </c:spPr>
      <c:txPr>
        <a:bodyPr rot="0" spcFirstLastPara="1" vertOverflow="ellipsis" vert="horz" wrap="square" anchor="ctr" anchorCtr="1"/>
        <a:lstStyle/>
        <a:p>
          <a:pPr>
            <a:defRPr sz="2880" b="1" i="0" u="none" strike="noStrike" kern="1200" spc="0" baseline="0">
              <a:solidFill>
                <a:schemeClr val="tx1"/>
              </a:solidFill>
              <a:latin typeface="Arial" panose="020B0604020202020204" pitchFamily="34" charset="0"/>
              <a:ea typeface="+mn-ea"/>
              <a:cs typeface="Arial" panose="020B0604020202020204" pitchFamily="34" charset="0"/>
            </a:defRPr>
          </a:pPr>
          <a:endParaRPr lang="fr-FR"/>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148148148148147E-3"/>
          <c:y val="0.13248312710911136"/>
          <c:w val="0.99768518518518523"/>
          <c:h val="0.58730471191101108"/>
        </c:manualLayout>
      </c:layout>
      <c:pie3DChart>
        <c:varyColors val="1"/>
        <c:ser>
          <c:idx val="0"/>
          <c:order val="0"/>
          <c:tx>
            <c:strRef>
              <c:f>Feuil1!$B$1</c:f>
              <c:strCache>
                <c:ptCount val="1"/>
                <c:pt idx="0">
                  <c:v>Recettes de l'Etat</c:v>
                </c:pt>
              </c:strCache>
            </c:strRef>
          </c:tx>
          <c:dPt>
            <c:idx val="0"/>
            <c:bubble3D val="0"/>
            <c:spPr>
              <a:solidFill>
                <a:srgbClr val="FF0000"/>
              </a:solidFill>
              <a:ln w="25400">
                <a:solidFill>
                  <a:schemeClr val="lt1"/>
                </a:solidFill>
              </a:ln>
              <a:effectLst/>
              <a:sp3d contourW="25400">
                <a:contourClr>
                  <a:schemeClr val="lt1"/>
                </a:contourClr>
              </a:sp3d>
            </c:spPr>
            <c:extLst>
              <c:ext xmlns:c16="http://schemas.microsoft.com/office/drawing/2014/chart" uri="{C3380CC4-5D6E-409C-BE32-E72D297353CC}">
                <c16:uniqueId val="{00000001-6F06-4D0F-B90B-D50C95788EBC}"/>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6F06-4D0F-B90B-D50C95788EBC}"/>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6F06-4D0F-B90B-D50C95788EBC}"/>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6F06-4D0F-B90B-D50C95788EBC}"/>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6F06-4D0F-B90B-D50C95788EBC}"/>
              </c:ext>
            </c:extLst>
          </c:dPt>
          <c:dPt>
            <c:idx val="5"/>
            <c:bubble3D val="0"/>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0B-6F06-4D0F-B90B-D50C95788EBC}"/>
              </c:ext>
            </c:extLst>
          </c:dPt>
          <c:dLbls>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Feuil1!$A$2:$A$7</c:f>
              <c:strCache>
                <c:ptCount val="6"/>
                <c:pt idx="0">
                  <c:v>TVA</c:v>
                </c:pt>
                <c:pt idx="1">
                  <c:v>Impôt sur le revenu</c:v>
                </c:pt>
                <c:pt idx="2">
                  <c:v>Impôt sur les sociétés</c:v>
                </c:pt>
                <c:pt idx="3">
                  <c:v>TICPE</c:v>
                </c:pt>
                <c:pt idx="4">
                  <c:v>Autres recettes fiscales</c:v>
                </c:pt>
                <c:pt idx="5">
                  <c:v>Recettes non fiscales</c:v>
                </c:pt>
              </c:strCache>
            </c:strRef>
          </c:cat>
          <c:val>
            <c:numRef>
              <c:f>Feuil1!$B$2:$B$7</c:f>
              <c:numCache>
                <c:formatCode>General</c:formatCode>
                <c:ptCount val="6"/>
                <c:pt idx="0">
                  <c:v>102.1</c:v>
                </c:pt>
                <c:pt idx="1">
                  <c:v>86.8</c:v>
                </c:pt>
                <c:pt idx="2">
                  <c:v>56.8</c:v>
                </c:pt>
                <c:pt idx="3">
                  <c:v>18</c:v>
                </c:pt>
                <c:pt idx="4">
                  <c:v>50.2</c:v>
                </c:pt>
                <c:pt idx="5">
                  <c:v>25</c:v>
                </c:pt>
              </c:numCache>
            </c:numRef>
          </c:val>
          <c:extLst>
            <c:ext xmlns:c16="http://schemas.microsoft.com/office/drawing/2014/chart" uri="{C3380CC4-5D6E-409C-BE32-E72D297353CC}">
              <c16:uniqueId val="{0000000C-6F06-4D0F-B90B-D50C95788EBC}"/>
            </c:ext>
          </c:extLst>
        </c:ser>
        <c:dLbls>
          <c:showLegendKey val="0"/>
          <c:showVal val="0"/>
          <c:showCatName val="0"/>
          <c:showSerName val="0"/>
          <c:showPercent val="0"/>
          <c:showBubbleSize val="0"/>
          <c:showLeaderLines val="1"/>
        </c:dLbls>
      </c:pie3DChart>
      <c:spPr>
        <a:noFill/>
        <a:ln>
          <a:noFill/>
        </a:ln>
        <a:effectLst/>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legendEntry>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latin typeface="Arial" panose="020B0604020202020204" pitchFamily="34" charset="0"/>
          <a:cs typeface="Arial" panose="020B0604020202020204" pitchFamily="34" charset="0"/>
        </a:defRPr>
      </a:pPr>
      <a:endParaRPr lang="fr-FR"/>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840" b="1" i="0" u="none" strike="noStrike" kern="1200" cap="all" spc="150" baseline="0">
                <a:solidFill>
                  <a:schemeClr val="tx1"/>
                </a:solidFill>
                <a:latin typeface="+mn-lt"/>
                <a:ea typeface="+mn-ea"/>
                <a:cs typeface="+mn-cs"/>
              </a:defRPr>
            </a:pPr>
            <a:r>
              <a:rPr lang="fr-FR"/>
              <a:t>Inflation (France, moyenne annuelle, en %)</a:t>
            </a:r>
          </a:p>
        </c:rich>
      </c:tx>
      <c:layout>
        <c:manualLayout>
          <c:xMode val="edge"/>
          <c:yMode val="edge"/>
          <c:x val="0.10059187868014666"/>
          <c:y val="3.5630160060778882E-3"/>
        </c:manualLayout>
      </c:layout>
      <c:overlay val="0"/>
      <c:spPr>
        <a:noFill/>
        <a:ln>
          <a:noFill/>
        </a:ln>
        <a:effectLst/>
      </c:spPr>
      <c:txPr>
        <a:bodyPr rot="0" spcFirstLastPara="1" vertOverflow="ellipsis" vert="horz" wrap="square" anchor="ctr" anchorCtr="1"/>
        <a:lstStyle/>
        <a:p>
          <a:pPr>
            <a:defRPr sz="3840" b="1" i="0" u="none" strike="noStrike" kern="1200" cap="all" spc="150" baseline="0">
              <a:solidFill>
                <a:schemeClr val="tx1"/>
              </a:solidFill>
              <a:latin typeface="+mn-lt"/>
              <a:ea typeface="+mn-ea"/>
              <a:cs typeface="+mn-cs"/>
            </a:defRPr>
          </a:pPr>
          <a:endParaRPr lang="fr-FR"/>
        </a:p>
      </c:txPr>
    </c:title>
    <c:autoTitleDeleted val="0"/>
    <c:view3D>
      <c:rotX val="10"/>
      <c:rotY val="0"/>
      <c:depthPercent val="100"/>
      <c:rAngAx val="0"/>
    </c:view3D>
    <c:floor>
      <c:thickness val="0"/>
      <c:spPr>
        <a:solidFill>
          <a:schemeClr val="lt1"/>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Feuil1!$B$1</c:f>
              <c:strCache>
                <c:ptCount val="1"/>
                <c:pt idx="0">
                  <c:v>Inflation (moyenne annuelle, en %)</c:v>
                </c:pt>
              </c:strCache>
            </c:strRef>
          </c:tx>
          <c:spPr>
            <a:pattFill prst="ltDnDiag">
              <a:fgClr>
                <a:schemeClr val="accent1"/>
              </a:fgClr>
              <a:bgClr>
                <a:schemeClr val="accent1">
                  <a:lumMod val="20000"/>
                  <a:lumOff val="80000"/>
                </a:schemeClr>
              </a:bgClr>
            </a:pattFill>
            <a:ln>
              <a:solidFill>
                <a:schemeClr val="accent1"/>
              </a:solidFill>
            </a:ln>
            <a:effectLst/>
            <a:sp3d>
              <a:contourClr>
                <a:schemeClr val="accent1"/>
              </a:contourClr>
            </a:sp3d>
          </c:spPr>
          <c:invertIfNegative val="0"/>
          <c:dLbls>
            <c:spPr>
              <a:noFill/>
              <a:ln>
                <a:noFill/>
              </a:ln>
              <a:effectLst/>
            </c:spPr>
            <c:txPr>
              <a:bodyPr rot="0" spcFirstLastPara="1" vertOverflow="ellipsis" vert="horz" wrap="square" anchor="ctr" anchorCtr="1"/>
              <a:lstStyle/>
              <a:p>
                <a:pPr>
                  <a:defRPr sz="3200" b="0" i="0" u="none" strike="noStrike" kern="1200" baseline="0">
                    <a:solidFill>
                      <a:schemeClr val="tx1"/>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Feuil1!$A$2:$A$7</c:f>
              <c:strCache>
                <c:ptCount val="6"/>
                <c:pt idx="0">
                  <c:v>2018</c:v>
                </c:pt>
                <c:pt idx="1">
                  <c:v>2019</c:v>
                </c:pt>
                <c:pt idx="2">
                  <c:v>2020</c:v>
                </c:pt>
                <c:pt idx="3">
                  <c:v>2021</c:v>
                </c:pt>
                <c:pt idx="4">
                  <c:v>2022</c:v>
                </c:pt>
                <c:pt idx="5">
                  <c:v>2023 *</c:v>
                </c:pt>
              </c:strCache>
            </c:strRef>
          </c:cat>
          <c:val>
            <c:numRef>
              <c:f>Feuil1!$B$2:$B$7</c:f>
              <c:numCache>
                <c:formatCode>General</c:formatCode>
                <c:ptCount val="6"/>
                <c:pt idx="0">
                  <c:v>1.8</c:v>
                </c:pt>
                <c:pt idx="1">
                  <c:v>1.1000000000000001</c:v>
                </c:pt>
                <c:pt idx="2">
                  <c:v>0.5</c:v>
                </c:pt>
                <c:pt idx="3">
                  <c:v>1.6</c:v>
                </c:pt>
                <c:pt idx="4">
                  <c:v>5.2</c:v>
                </c:pt>
                <c:pt idx="5">
                  <c:v>4.9000000000000004</c:v>
                </c:pt>
              </c:numCache>
            </c:numRef>
          </c:val>
          <c:extLst>
            <c:ext xmlns:c16="http://schemas.microsoft.com/office/drawing/2014/chart" uri="{C3380CC4-5D6E-409C-BE32-E72D297353CC}">
              <c16:uniqueId val="{00000000-9059-47FD-965E-B76469626840}"/>
            </c:ext>
          </c:extLst>
        </c:ser>
        <c:dLbls>
          <c:showLegendKey val="0"/>
          <c:showVal val="1"/>
          <c:showCatName val="0"/>
          <c:showSerName val="0"/>
          <c:showPercent val="0"/>
          <c:showBubbleSize val="0"/>
        </c:dLbls>
        <c:gapWidth val="160"/>
        <c:gapDepth val="0"/>
        <c:shape val="box"/>
        <c:axId val="651799344"/>
        <c:axId val="651799672"/>
        <c:axId val="0"/>
      </c:bar3DChart>
      <c:catAx>
        <c:axId val="65179934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3200" b="0" i="0" u="none" strike="noStrike" kern="1200" baseline="0">
                <a:solidFill>
                  <a:schemeClr val="tx1"/>
                </a:solidFill>
                <a:latin typeface="+mn-lt"/>
                <a:ea typeface="+mn-ea"/>
                <a:cs typeface="+mn-cs"/>
              </a:defRPr>
            </a:pPr>
            <a:endParaRPr lang="fr-FR"/>
          </a:p>
        </c:txPr>
        <c:crossAx val="651799672"/>
        <c:crosses val="autoZero"/>
        <c:auto val="1"/>
        <c:lblAlgn val="ctr"/>
        <c:lblOffset val="100"/>
        <c:noMultiLvlLbl val="0"/>
      </c:catAx>
      <c:valAx>
        <c:axId val="65179967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3200" b="0" i="0" u="none" strike="noStrike" kern="1200" baseline="0">
                <a:solidFill>
                  <a:schemeClr val="tx1"/>
                </a:solidFill>
                <a:latin typeface="+mn-lt"/>
                <a:ea typeface="+mn-ea"/>
                <a:cs typeface="+mn-cs"/>
              </a:defRPr>
            </a:pPr>
            <a:endParaRPr lang="fr-FR"/>
          </a:p>
        </c:txPr>
        <c:crossAx val="6517993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3200">
          <a:solidFill>
            <a:schemeClr val="tx1"/>
          </a:solidFill>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3360" b="1" i="0" u="none" strike="noStrike" kern="1200" baseline="0">
                <a:solidFill>
                  <a:schemeClr val="tx1"/>
                </a:solidFill>
                <a:latin typeface="Arial" panose="020B0604020202020204" pitchFamily="34" charset="0"/>
                <a:ea typeface="+mn-ea"/>
                <a:cs typeface="Arial" panose="020B0604020202020204" pitchFamily="34" charset="0"/>
              </a:defRPr>
            </a:pPr>
            <a:r>
              <a:rPr lang="en-US" dirty="0" err="1"/>
              <a:t>Évolution</a:t>
            </a:r>
            <a:r>
              <a:rPr lang="en-US" dirty="0"/>
              <a:t> de </a:t>
            </a:r>
            <a:r>
              <a:rPr lang="en-US" dirty="0" err="1"/>
              <a:t>l'indice</a:t>
            </a:r>
            <a:r>
              <a:rPr lang="en-US" dirty="0"/>
              <a:t> des prix à la </a:t>
            </a:r>
            <a:r>
              <a:rPr lang="en-US" dirty="0" err="1"/>
              <a:t>consommation</a:t>
            </a:r>
            <a:r>
              <a:rPr lang="en-US" dirty="0"/>
              <a:t> (France, </a:t>
            </a:r>
            <a:r>
              <a:rPr lang="en-US" dirty="0" err="1"/>
              <a:t>en</a:t>
            </a:r>
            <a:r>
              <a:rPr lang="en-US" dirty="0"/>
              <a:t> </a:t>
            </a:r>
            <a:r>
              <a:rPr lang="en-US" dirty="0" err="1"/>
              <a:t>glissement</a:t>
            </a:r>
            <a:r>
              <a:rPr lang="en-US" dirty="0"/>
              <a:t> </a:t>
            </a:r>
            <a:r>
              <a:rPr lang="en-US" dirty="0" err="1"/>
              <a:t>annuel</a:t>
            </a:r>
            <a:r>
              <a:rPr lang="en-US" dirty="0"/>
              <a:t>, </a:t>
            </a:r>
            <a:r>
              <a:rPr lang="en-US" dirty="0" err="1"/>
              <a:t>en</a:t>
            </a:r>
            <a:r>
              <a:rPr lang="en-US" dirty="0"/>
              <a:t> %)</a:t>
            </a:r>
          </a:p>
        </c:rich>
      </c:tx>
      <c:overlay val="0"/>
      <c:spPr>
        <a:noFill/>
        <a:ln>
          <a:noFill/>
        </a:ln>
        <a:effectLst/>
      </c:spPr>
      <c:txPr>
        <a:bodyPr rot="0" spcFirstLastPara="1" vertOverflow="ellipsis" vert="horz" wrap="square" anchor="ctr" anchorCtr="1"/>
        <a:lstStyle/>
        <a:p>
          <a:pPr>
            <a:defRPr sz="3360" b="1"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title>
    <c:autoTitleDeleted val="0"/>
    <c:plotArea>
      <c:layout/>
      <c:lineChart>
        <c:grouping val="standard"/>
        <c:varyColors val="0"/>
        <c:ser>
          <c:idx val="0"/>
          <c:order val="0"/>
          <c:tx>
            <c:strRef>
              <c:f>Feuil1!$B$1</c:f>
              <c:strCache>
                <c:ptCount val="1"/>
                <c:pt idx="0">
                  <c:v>Evolution de l'indice des prix à la consommation (IPC, en glissement annuel)</c:v>
                </c:pt>
              </c:strCache>
            </c:strRef>
          </c:tx>
          <c:spPr>
            <a:ln w="34925" cap="rnd">
              <a:solidFill>
                <a:schemeClr val="accent5"/>
              </a:solidFill>
              <a:round/>
            </a:ln>
            <a:effectLst>
              <a:outerShdw blurRad="57150" dist="19050" dir="5400000" algn="ctr" rotWithShape="0">
                <a:srgbClr val="000000">
                  <a:alpha val="63000"/>
                </a:srgbClr>
              </a:outerShdw>
            </a:effectLst>
          </c:spPr>
          <c:marker>
            <c:symbol val="none"/>
          </c:marker>
          <c:cat>
            <c:numRef>
              <c:f>Feuil1!$A$2:$A$31</c:f>
              <c:numCache>
                <c:formatCode>mmm\-yy</c:formatCode>
                <c:ptCount val="30"/>
                <c:pt idx="0">
                  <c:v>44105</c:v>
                </c:pt>
                <c:pt idx="1">
                  <c:v>44136</c:v>
                </c:pt>
                <c:pt idx="2">
                  <c:v>44166</c:v>
                </c:pt>
                <c:pt idx="3">
                  <c:v>44197</c:v>
                </c:pt>
                <c:pt idx="4">
                  <c:v>44228</c:v>
                </c:pt>
                <c:pt idx="5">
                  <c:v>44256</c:v>
                </c:pt>
                <c:pt idx="6">
                  <c:v>44287</c:v>
                </c:pt>
                <c:pt idx="7">
                  <c:v>44317</c:v>
                </c:pt>
                <c:pt idx="8">
                  <c:v>44348</c:v>
                </c:pt>
                <c:pt idx="9">
                  <c:v>44378</c:v>
                </c:pt>
                <c:pt idx="10">
                  <c:v>44409</c:v>
                </c:pt>
                <c:pt idx="11">
                  <c:v>44440</c:v>
                </c:pt>
                <c:pt idx="12">
                  <c:v>44470</c:v>
                </c:pt>
                <c:pt idx="13">
                  <c:v>44501</c:v>
                </c:pt>
                <c:pt idx="14">
                  <c:v>44531</c:v>
                </c:pt>
                <c:pt idx="15">
                  <c:v>44562</c:v>
                </c:pt>
                <c:pt idx="16">
                  <c:v>44593</c:v>
                </c:pt>
                <c:pt idx="17">
                  <c:v>44621</c:v>
                </c:pt>
                <c:pt idx="18">
                  <c:v>44652</c:v>
                </c:pt>
                <c:pt idx="19">
                  <c:v>44682</c:v>
                </c:pt>
                <c:pt idx="20">
                  <c:v>44713</c:v>
                </c:pt>
                <c:pt idx="21">
                  <c:v>44743</c:v>
                </c:pt>
                <c:pt idx="22">
                  <c:v>44774</c:v>
                </c:pt>
                <c:pt idx="23">
                  <c:v>44805</c:v>
                </c:pt>
                <c:pt idx="24">
                  <c:v>44835</c:v>
                </c:pt>
                <c:pt idx="25">
                  <c:v>44866</c:v>
                </c:pt>
                <c:pt idx="26">
                  <c:v>44896</c:v>
                </c:pt>
                <c:pt idx="27">
                  <c:v>44927</c:v>
                </c:pt>
                <c:pt idx="28">
                  <c:v>44958</c:v>
                </c:pt>
                <c:pt idx="29">
                  <c:v>44986</c:v>
                </c:pt>
              </c:numCache>
            </c:numRef>
          </c:cat>
          <c:val>
            <c:numRef>
              <c:f>Feuil1!$B$2:$B$31</c:f>
              <c:numCache>
                <c:formatCode>General</c:formatCode>
                <c:ptCount val="30"/>
                <c:pt idx="0">
                  <c:v>0</c:v>
                </c:pt>
                <c:pt idx="1">
                  <c:v>0.2</c:v>
                </c:pt>
                <c:pt idx="2">
                  <c:v>0</c:v>
                </c:pt>
                <c:pt idx="3">
                  <c:v>0.6</c:v>
                </c:pt>
                <c:pt idx="4">
                  <c:v>0.6</c:v>
                </c:pt>
                <c:pt idx="5">
                  <c:v>1.1000000000000001</c:v>
                </c:pt>
                <c:pt idx="6">
                  <c:v>1.2</c:v>
                </c:pt>
                <c:pt idx="7">
                  <c:v>1.4</c:v>
                </c:pt>
                <c:pt idx="8">
                  <c:v>1.5</c:v>
                </c:pt>
                <c:pt idx="9">
                  <c:v>1.2</c:v>
                </c:pt>
                <c:pt idx="10">
                  <c:v>1.9</c:v>
                </c:pt>
                <c:pt idx="11">
                  <c:v>2.2000000000000002</c:v>
                </c:pt>
                <c:pt idx="12">
                  <c:v>2.6</c:v>
                </c:pt>
                <c:pt idx="13">
                  <c:v>2.8</c:v>
                </c:pt>
                <c:pt idx="14">
                  <c:v>2.8</c:v>
                </c:pt>
                <c:pt idx="15">
                  <c:v>2.9</c:v>
                </c:pt>
                <c:pt idx="16">
                  <c:v>3.6</c:v>
                </c:pt>
                <c:pt idx="17">
                  <c:v>4.5</c:v>
                </c:pt>
                <c:pt idx="18">
                  <c:v>4.8</c:v>
                </c:pt>
                <c:pt idx="19">
                  <c:v>5.2</c:v>
                </c:pt>
                <c:pt idx="20">
                  <c:v>5.8</c:v>
                </c:pt>
                <c:pt idx="21">
                  <c:v>6.1</c:v>
                </c:pt>
                <c:pt idx="22">
                  <c:v>5.9</c:v>
                </c:pt>
                <c:pt idx="23">
                  <c:v>5.6</c:v>
                </c:pt>
                <c:pt idx="24">
                  <c:v>6.2</c:v>
                </c:pt>
                <c:pt idx="25">
                  <c:v>6.2</c:v>
                </c:pt>
                <c:pt idx="26">
                  <c:v>5.9</c:v>
                </c:pt>
                <c:pt idx="27">
                  <c:v>6</c:v>
                </c:pt>
                <c:pt idx="28">
                  <c:v>6.3</c:v>
                </c:pt>
                <c:pt idx="29">
                  <c:v>5.7</c:v>
                </c:pt>
              </c:numCache>
            </c:numRef>
          </c:val>
          <c:smooth val="0"/>
          <c:extLst>
            <c:ext xmlns:c16="http://schemas.microsoft.com/office/drawing/2014/chart" uri="{C3380CC4-5D6E-409C-BE32-E72D297353CC}">
              <c16:uniqueId val="{00000000-2BC8-4359-A798-051BA0A188EE}"/>
            </c:ext>
          </c:extLst>
        </c:ser>
        <c:dLbls>
          <c:showLegendKey val="0"/>
          <c:showVal val="0"/>
          <c:showCatName val="0"/>
          <c:showSerName val="0"/>
          <c:showPercent val="0"/>
          <c:showBubbleSize val="0"/>
        </c:dLbls>
        <c:smooth val="0"/>
        <c:axId val="1705902176"/>
        <c:axId val="1705904896"/>
      </c:lineChart>
      <c:dateAx>
        <c:axId val="1705902176"/>
        <c:scaling>
          <c:orientation val="minMax"/>
        </c:scaling>
        <c:delete val="0"/>
        <c:axPos val="b"/>
        <c:numFmt formatCode="mmm\-yy"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crossAx val="1705904896"/>
        <c:crosses val="autoZero"/>
        <c:auto val="1"/>
        <c:lblOffset val="100"/>
        <c:baseTimeUnit val="months"/>
      </c:dateAx>
      <c:valAx>
        <c:axId val="17059048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crossAx val="1705902176"/>
        <c:crosses val="autoZero"/>
        <c:crossBetween val="between"/>
      </c:valAx>
      <c:spPr>
        <a:noFill/>
        <a:ln>
          <a:noFill/>
        </a:ln>
        <a:effectLst/>
      </c:spPr>
    </c:plotArea>
    <c:plotVisOnly val="1"/>
    <c:dispBlanksAs val="gap"/>
    <c:showDLblsOverMax val="0"/>
  </c:chart>
  <c:spPr>
    <a:noFill/>
    <a:ln>
      <a:noFill/>
    </a:ln>
    <a:effectLst/>
  </c:spPr>
  <c:txPr>
    <a:bodyPr/>
    <a:lstStyle/>
    <a:p>
      <a:pPr>
        <a:defRPr sz="2800">
          <a:solidFill>
            <a:schemeClr val="tx1"/>
          </a:solidFill>
          <a:latin typeface="Arial" panose="020B0604020202020204" pitchFamily="34" charset="0"/>
          <a:cs typeface="Arial" panose="020B0604020202020204" pitchFamily="34" charset="0"/>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360" b="1" i="0" u="none" strike="noStrike" kern="1200" cap="all" spc="150" baseline="0">
                <a:solidFill>
                  <a:schemeClr val="tx1"/>
                </a:solidFill>
                <a:latin typeface="+mn-lt"/>
                <a:ea typeface="+mn-ea"/>
                <a:cs typeface="+mn-cs"/>
              </a:defRPr>
            </a:pPr>
            <a:r>
              <a:rPr lang="fr-FR"/>
              <a:t>Taux de chômage (France, en % de la population active)</a:t>
            </a:r>
          </a:p>
        </c:rich>
      </c:tx>
      <c:overlay val="0"/>
      <c:spPr>
        <a:noFill/>
        <a:ln>
          <a:noFill/>
        </a:ln>
        <a:effectLst/>
      </c:spPr>
      <c:txPr>
        <a:bodyPr rot="0" spcFirstLastPara="1" vertOverflow="ellipsis" vert="horz" wrap="square" anchor="ctr" anchorCtr="1"/>
        <a:lstStyle/>
        <a:p>
          <a:pPr>
            <a:defRPr sz="3360" b="1" i="0" u="none" strike="noStrike" kern="1200" cap="all" spc="150" baseline="0">
              <a:solidFill>
                <a:schemeClr val="tx1"/>
              </a:solidFill>
              <a:latin typeface="+mn-lt"/>
              <a:ea typeface="+mn-ea"/>
              <a:cs typeface="+mn-cs"/>
            </a:defRPr>
          </a:pPr>
          <a:endParaRPr lang="fr-FR"/>
        </a:p>
      </c:txPr>
    </c:title>
    <c:autoTitleDeleted val="0"/>
    <c:view3D>
      <c:rotX val="10"/>
      <c:rotY val="0"/>
      <c:depthPercent val="100"/>
      <c:rAngAx val="0"/>
    </c:view3D>
    <c:floor>
      <c:thickness val="0"/>
      <c:spPr>
        <a:solidFill>
          <a:schemeClr val="lt1"/>
        </a:solidFill>
        <a:ln>
          <a:noFill/>
        </a:ln>
        <a:effectLst/>
        <a:sp3d/>
      </c:spPr>
    </c:floor>
    <c:sideWall>
      <c:thickness val="0"/>
      <c:spPr>
        <a:noFill/>
        <a:ln w="25400">
          <a:noFill/>
        </a:ln>
        <a:effectLst/>
        <a:sp3d/>
      </c:spPr>
    </c:sideWall>
    <c:backWall>
      <c:thickness val="0"/>
      <c:spPr>
        <a:noFill/>
        <a:ln w="25400">
          <a:noFill/>
        </a:ln>
        <a:effectLst/>
        <a:sp3d/>
      </c:spPr>
    </c:backWall>
    <c:plotArea>
      <c:layout/>
      <c:bar3DChart>
        <c:barDir val="col"/>
        <c:grouping val="clustered"/>
        <c:varyColors val="0"/>
        <c:ser>
          <c:idx val="0"/>
          <c:order val="0"/>
          <c:tx>
            <c:strRef>
              <c:f>Feuil1!$B$1</c:f>
              <c:strCache>
                <c:ptCount val="1"/>
                <c:pt idx="0">
                  <c:v>Taux de chômage (en % de la population active)</c:v>
                </c:pt>
              </c:strCache>
            </c:strRef>
          </c:tx>
          <c:spPr>
            <a:pattFill prst="ltDnDiag">
              <a:fgClr>
                <a:schemeClr val="accent1"/>
              </a:fgClr>
              <a:bgClr>
                <a:schemeClr val="accent1">
                  <a:lumMod val="20000"/>
                  <a:lumOff val="80000"/>
                </a:schemeClr>
              </a:bgClr>
            </a:pattFill>
            <a:ln>
              <a:solidFill>
                <a:schemeClr val="accent1"/>
              </a:solidFill>
            </a:ln>
            <a:effectLst/>
            <a:sp3d>
              <a:contourClr>
                <a:schemeClr val="accent1"/>
              </a:contourClr>
            </a:sp3d>
          </c:spPr>
          <c:invertIfNegative val="0"/>
          <c:dLbls>
            <c:dLbl>
              <c:idx val="1"/>
              <c:layout>
                <c:manualLayout>
                  <c:x val="4.4763779771790071E-3"/>
                  <c:y val="-1.44520510532927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3CF-4563-874C-5BB87F9887B0}"/>
                </c:ext>
              </c:extLst>
            </c:dLbl>
            <c:dLbl>
              <c:idx val="2"/>
              <c:layout>
                <c:manualLayout>
                  <c:x val="3.5811023817433237E-3"/>
                  <c:y val="-1.20433758777439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3CF-4563-874C-5BB87F9887B0}"/>
                </c:ext>
              </c:extLst>
            </c:dLbl>
            <c:dLbl>
              <c:idx val="3"/>
              <c:layout>
                <c:manualLayout>
                  <c:x val="-1.3130557047743123E-16"/>
                  <c:y val="-2.16780765799391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3CF-4563-874C-5BB87F9887B0}"/>
                </c:ext>
              </c:extLst>
            </c:dLbl>
            <c:dLbl>
              <c:idx val="4"/>
              <c:layout>
                <c:manualLayout>
                  <c:x val="0"/>
                  <c:y val="-2.16780765799391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3CF-4563-874C-5BB87F9887B0}"/>
                </c:ext>
              </c:extLst>
            </c:dLbl>
            <c:spPr>
              <a:noFill/>
              <a:ln>
                <a:noFill/>
              </a:ln>
              <a:effectLst/>
            </c:spPr>
            <c:txPr>
              <a:bodyPr rot="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Feuil1!$A$2:$A$6</c:f>
              <c:numCache>
                <c:formatCode>General</c:formatCode>
                <c:ptCount val="5"/>
                <c:pt idx="0">
                  <c:v>2018</c:v>
                </c:pt>
                <c:pt idx="1">
                  <c:v>2019</c:v>
                </c:pt>
                <c:pt idx="2">
                  <c:v>2020</c:v>
                </c:pt>
                <c:pt idx="3">
                  <c:v>2021</c:v>
                </c:pt>
                <c:pt idx="4">
                  <c:v>2022</c:v>
                </c:pt>
              </c:numCache>
            </c:numRef>
          </c:cat>
          <c:val>
            <c:numRef>
              <c:f>Feuil1!$B$2:$B$6</c:f>
              <c:numCache>
                <c:formatCode>General</c:formatCode>
                <c:ptCount val="5"/>
                <c:pt idx="0">
                  <c:v>8.8000000000000007</c:v>
                </c:pt>
                <c:pt idx="1">
                  <c:v>8.1999999999999993</c:v>
                </c:pt>
                <c:pt idx="2">
                  <c:v>8.1</c:v>
                </c:pt>
                <c:pt idx="3">
                  <c:v>7.5</c:v>
                </c:pt>
                <c:pt idx="4">
                  <c:v>7.2</c:v>
                </c:pt>
              </c:numCache>
            </c:numRef>
          </c:val>
          <c:extLst>
            <c:ext xmlns:c16="http://schemas.microsoft.com/office/drawing/2014/chart" uri="{C3380CC4-5D6E-409C-BE32-E72D297353CC}">
              <c16:uniqueId val="{00000000-D3CF-4563-874C-5BB87F9887B0}"/>
            </c:ext>
          </c:extLst>
        </c:ser>
        <c:dLbls>
          <c:showLegendKey val="0"/>
          <c:showVal val="0"/>
          <c:showCatName val="0"/>
          <c:showSerName val="0"/>
          <c:showPercent val="0"/>
          <c:showBubbleSize val="0"/>
        </c:dLbls>
        <c:gapWidth val="160"/>
        <c:gapDepth val="0"/>
        <c:shape val="box"/>
        <c:axId val="702068328"/>
        <c:axId val="702069312"/>
        <c:axId val="0"/>
      </c:bar3DChart>
      <c:catAx>
        <c:axId val="70206832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fr-FR"/>
          </a:p>
        </c:txPr>
        <c:crossAx val="702069312"/>
        <c:crosses val="autoZero"/>
        <c:auto val="1"/>
        <c:lblAlgn val="ctr"/>
        <c:lblOffset val="100"/>
        <c:noMultiLvlLbl val="0"/>
      </c:catAx>
      <c:valAx>
        <c:axId val="70206931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fr-FR"/>
          </a:p>
        </c:txPr>
        <c:crossAx val="7020683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800">
          <a:solidFill>
            <a:schemeClr val="tx1"/>
          </a:solidFill>
        </a:defRPr>
      </a:pPr>
      <a:endParaRPr lang="fr-F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0"/>
      <c:rotY val="0"/>
      <c:depthPercent val="100"/>
      <c:rAngAx val="0"/>
    </c:view3D>
    <c:floor>
      <c:thickness val="0"/>
      <c:spPr>
        <a:solidFill>
          <a:schemeClr val="lt1"/>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Feuil1!$B$1</c:f>
              <c:strCache>
                <c:ptCount val="1"/>
                <c:pt idx="0">
                  <c:v>Taux de chômage (en %, T4 2022)</c:v>
                </c:pt>
              </c:strCache>
            </c:strRef>
          </c:tx>
          <c:spPr>
            <a:pattFill prst="ltDnDiag">
              <a:fgClr>
                <a:schemeClr val="accent1"/>
              </a:fgClr>
              <a:bgClr>
                <a:schemeClr val="accent1">
                  <a:lumMod val="20000"/>
                  <a:lumOff val="80000"/>
                </a:schemeClr>
              </a:bgClr>
            </a:pattFill>
            <a:ln>
              <a:solidFill>
                <a:schemeClr val="accent1"/>
              </a:solidFill>
            </a:ln>
            <a:effectLst/>
            <a:sp3d>
              <a:contourClr>
                <a:schemeClr val="accent1"/>
              </a:contourClr>
            </a:sp3d>
          </c:spPr>
          <c:invertIfNegative val="0"/>
          <c:cat>
            <c:strRef>
              <c:f>Feuil1!$A$2:$A$6</c:f>
              <c:strCache>
                <c:ptCount val="5"/>
                <c:pt idx="0">
                  <c:v>15-24 ans</c:v>
                </c:pt>
                <c:pt idx="1">
                  <c:v>25-49 ans</c:v>
                </c:pt>
                <c:pt idx="2">
                  <c:v>50 ans ou plus</c:v>
                </c:pt>
                <c:pt idx="3">
                  <c:v>Femmes</c:v>
                </c:pt>
                <c:pt idx="4">
                  <c:v>Hommes</c:v>
                </c:pt>
              </c:strCache>
            </c:strRef>
          </c:cat>
          <c:val>
            <c:numRef>
              <c:f>Feuil1!$B$2:$B$6</c:f>
              <c:numCache>
                <c:formatCode>General</c:formatCode>
                <c:ptCount val="5"/>
                <c:pt idx="0">
                  <c:v>16.899999999999999</c:v>
                </c:pt>
                <c:pt idx="1">
                  <c:v>6.5</c:v>
                </c:pt>
                <c:pt idx="2">
                  <c:v>5</c:v>
                </c:pt>
                <c:pt idx="3">
                  <c:v>6.9</c:v>
                </c:pt>
                <c:pt idx="4">
                  <c:v>7.4</c:v>
                </c:pt>
              </c:numCache>
            </c:numRef>
          </c:val>
          <c:extLst>
            <c:ext xmlns:c16="http://schemas.microsoft.com/office/drawing/2014/chart" uri="{C3380CC4-5D6E-409C-BE32-E72D297353CC}">
              <c16:uniqueId val="{00000000-DF37-4CF4-8C00-4EDA49864C51}"/>
            </c:ext>
          </c:extLst>
        </c:ser>
        <c:dLbls>
          <c:showLegendKey val="0"/>
          <c:showVal val="0"/>
          <c:showCatName val="0"/>
          <c:showSerName val="0"/>
          <c:showPercent val="0"/>
          <c:showBubbleSize val="0"/>
        </c:dLbls>
        <c:gapWidth val="160"/>
        <c:gapDepth val="0"/>
        <c:shape val="box"/>
        <c:axId val="505868568"/>
        <c:axId val="505861680"/>
        <c:axId val="0"/>
      </c:bar3DChart>
      <c:catAx>
        <c:axId val="50586856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fr-FR"/>
          </a:p>
        </c:txPr>
        <c:crossAx val="505861680"/>
        <c:crosses val="autoZero"/>
        <c:auto val="1"/>
        <c:lblAlgn val="ctr"/>
        <c:lblOffset val="100"/>
        <c:noMultiLvlLbl val="0"/>
      </c:catAx>
      <c:valAx>
        <c:axId val="50586168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fr-FR"/>
          </a:p>
        </c:txPr>
        <c:crossAx val="505868568"/>
        <c:crosses val="autoZero"/>
        <c:crossBetween val="between"/>
      </c:valAx>
      <c:dTable>
        <c:showHorzBorder val="1"/>
        <c:showVertBorder val="1"/>
        <c:showOutline val="1"/>
        <c:showKeys val="0"/>
        <c:spPr>
          <a:noFill/>
          <a:ln w="9525">
            <a:solidFill>
              <a:schemeClr val="tx1">
                <a:lumMod val="15000"/>
                <a:lumOff val="85000"/>
              </a:schemeClr>
            </a:solidFill>
          </a:ln>
          <a:effectLst/>
        </c:spPr>
        <c:txPr>
          <a:bodyPr rot="0" spcFirstLastPara="1" vertOverflow="ellipsis" vert="horz" wrap="square" anchor="ctr" anchorCtr="1"/>
          <a:lstStyle/>
          <a:p>
            <a:pPr rtl="0">
              <a:defRPr sz="2800" b="0" i="0" u="none" strike="noStrike" kern="1200" baseline="0">
                <a:solidFill>
                  <a:schemeClr val="tx1"/>
                </a:solidFill>
                <a:latin typeface="+mn-lt"/>
                <a:ea typeface="+mn-ea"/>
                <a:cs typeface="+mn-cs"/>
              </a:defRPr>
            </a:pPr>
            <a:endParaRPr lang="fr-FR"/>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800">
          <a:solidFill>
            <a:schemeClr val="tx1"/>
          </a:solidFill>
        </a:defRPr>
      </a:pPr>
      <a:endParaRPr lang="fr-F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360" b="0" i="0" u="none" strike="noStrike" kern="1200" cap="none" spc="20" baseline="0">
                <a:solidFill>
                  <a:schemeClr val="tx1"/>
                </a:solidFill>
                <a:latin typeface="+mn-lt"/>
                <a:ea typeface="+mn-ea"/>
                <a:cs typeface="+mn-cs"/>
              </a:defRPr>
            </a:pPr>
            <a:r>
              <a:rPr lang="fr-FR"/>
              <a:t>Evolution du nombre de chômeurs et du halo autour du chômage (en milliers)</a:t>
            </a:r>
          </a:p>
        </c:rich>
      </c:tx>
      <c:overlay val="0"/>
      <c:spPr>
        <a:noFill/>
        <a:ln>
          <a:noFill/>
        </a:ln>
        <a:effectLst/>
      </c:spPr>
      <c:txPr>
        <a:bodyPr rot="0" spcFirstLastPara="1" vertOverflow="ellipsis" vert="horz" wrap="square" anchor="ctr" anchorCtr="1"/>
        <a:lstStyle/>
        <a:p>
          <a:pPr>
            <a:defRPr sz="3360" b="0" i="0" u="none" strike="noStrike" kern="1200" cap="none" spc="20" baseline="0">
              <a:solidFill>
                <a:schemeClr val="tx1"/>
              </a:solidFill>
              <a:latin typeface="+mn-lt"/>
              <a:ea typeface="+mn-ea"/>
              <a:cs typeface="+mn-cs"/>
            </a:defRPr>
          </a:pPr>
          <a:endParaRPr lang="fr-FR"/>
        </a:p>
      </c:txPr>
    </c:title>
    <c:autoTitleDeleted val="0"/>
    <c:plotArea>
      <c:layout/>
      <c:lineChart>
        <c:grouping val="standard"/>
        <c:varyColors val="0"/>
        <c:ser>
          <c:idx val="0"/>
          <c:order val="0"/>
          <c:tx>
            <c:strRef>
              <c:f>Feuil1!$B$1</c:f>
              <c:strCache>
                <c:ptCount val="1"/>
                <c:pt idx="0">
                  <c:v>Nombre de chômeurs (BIT)</c:v>
                </c:pt>
              </c:strCache>
            </c:strRef>
          </c:tx>
          <c:spPr>
            <a:ln w="22225" cap="rnd" cmpd="sng" algn="ctr">
              <a:solidFill>
                <a:schemeClr val="accent6"/>
              </a:solidFill>
              <a:round/>
            </a:ln>
            <a:effectLst/>
          </c:spPr>
          <c:marker>
            <c:symbol val="none"/>
          </c:marker>
          <c:dLbls>
            <c:delete val="1"/>
          </c:dLbls>
          <c:cat>
            <c:numRef>
              <c:f>Feuil1!$A$2:$A$6</c:f>
              <c:numCache>
                <c:formatCode>General</c:formatCode>
                <c:ptCount val="5"/>
                <c:pt idx="0">
                  <c:v>2018</c:v>
                </c:pt>
                <c:pt idx="1">
                  <c:v>2019</c:v>
                </c:pt>
                <c:pt idx="2">
                  <c:v>2020</c:v>
                </c:pt>
                <c:pt idx="3">
                  <c:v>2021</c:v>
                </c:pt>
                <c:pt idx="4">
                  <c:v>2022</c:v>
                </c:pt>
              </c:numCache>
            </c:numRef>
          </c:cat>
          <c:val>
            <c:numRef>
              <c:f>Feuil1!$B$2:$B$6</c:f>
              <c:numCache>
                <c:formatCode>#,##0</c:formatCode>
                <c:ptCount val="5"/>
                <c:pt idx="0">
                  <c:v>2629</c:v>
                </c:pt>
                <c:pt idx="1">
                  <c:v>2470</c:v>
                </c:pt>
                <c:pt idx="2">
                  <c:v>2423</c:v>
                </c:pt>
                <c:pt idx="3">
                  <c:v>2266</c:v>
                </c:pt>
                <c:pt idx="4">
                  <c:v>2195</c:v>
                </c:pt>
              </c:numCache>
            </c:numRef>
          </c:val>
          <c:smooth val="0"/>
          <c:extLst>
            <c:ext xmlns:c16="http://schemas.microsoft.com/office/drawing/2014/chart" uri="{C3380CC4-5D6E-409C-BE32-E72D297353CC}">
              <c16:uniqueId val="{00000000-2EE6-4945-8B87-B5441B1496DF}"/>
            </c:ext>
          </c:extLst>
        </c:ser>
        <c:ser>
          <c:idx val="1"/>
          <c:order val="1"/>
          <c:tx>
            <c:strRef>
              <c:f>Feuil1!$C$1</c:f>
              <c:strCache>
                <c:ptCount val="1"/>
                <c:pt idx="0">
                  <c:v>Halo autour du chômage</c:v>
                </c:pt>
              </c:strCache>
            </c:strRef>
          </c:tx>
          <c:spPr>
            <a:ln w="22225" cap="rnd" cmpd="sng" algn="ctr">
              <a:solidFill>
                <a:schemeClr val="accent5"/>
              </a:solidFill>
              <a:round/>
            </a:ln>
            <a:effectLst/>
          </c:spPr>
          <c:marker>
            <c:symbol val="none"/>
          </c:marker>
          <c:dLbls>
            <c:delete val="1"/>
          </c:dLbls>
          <c:cat>
            <c:numRef>
              <c:f>Feuil1!$A$2:$A$6</c:f>
              <c:numCache>
                <c:formatCode>General</c:formatCode>
                <c:ptCount val="5"/>
                <c:pt idx="0">
                  <c:v>2018</c:v>
                </c:pt>
                <c:pt idx="1">
                  <c:v>2019</c:v>
                </c:pt>
                <c:pt idx="2">
                  <c:v>2020</c:v>
                </c:pt>
                <c:pt idx="3">
                  <c:v>2021</c:v>
                </c:pt>
                <c:pt idx="4">
                  <c:v>2022</c:v>
                </c:pt>
              </c:numCache>
            </c:numRef>
          </c:cat>
          <c:val>
            <c:numRef>
              <c:f>Feuil1!$C$2:$C$6</c:f>
              <c:numCache>
                <c:formatCode>#,##0</c:formatCode>
                <c:ptCount val="5"/>
                <c:pt idx="0">
                  <c:v>1879</c:v>
                </c:pt>
                <c:pt idx="1">
                  <c:v>1987</c:v>
                </c:pt>
                <c:pt idx="2">
                  <c:v>2049</c:v>
                </c:pt>
                <c:pt idx="3">
                  <c:v>1896</c:v>
                </c:pt>
                <c:pt idx="4">
                  <c:v>1876</c:v>
                </c:pt>
              </c:numCache>
            </c:numRef>
          </c:val>
          <c:smooth val="0"/>
          <c:extLst>
            <c:ext xmlns:c16="http://schemas.microsoft.com/office/drawing/2014/chart" uri="{C3380CC4-5D6E-409C-BE32-E72D297353CC}">
              <c16:uniqueId val="{00000001-2EE6-4945-8B87-B5441B1496DF}"/>
            </c:ext>
          </c:extLst>
        </c:ser>
        <c:dLbls>
          <c:dLblPos val="ctr"/>
          <c:showLegendKey val="0"/>
          <c:showVal val="1"/>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650068024"/>
        <c:axId val="650068352"/>
      </c:lineChart>
      <c:catAx>
        <c:axId val="650068024"/>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2800" b="0" i="0" u="none" strike="noStrike" kern="1200" spc="20" baseline="0">
                <a:solidFill>
                  <a:schemeClr val="tx1"/>
                </a:solidFill>
                <a:latin typeface="+mn-lt"/>
                <a:ea typeface="+mn-ea"/>
                <a:cs typeface="+mn-cs"/>
              </a:defRPr>
            </a:pPr>
            <a:endParaRPr lang="fr-FR"/>
          </a:p>
        </c:txPr>
        <c:crossAx val="650068352"/>
        <c:crosses val="autoZero"/>
        <c:auto val="1"/>
        <c:lblAlgn val="ctr"/>
        <c:lblOffset val="100"/>
        <c:noMultiLvlLbl val="0"/>
      </c:catAx>
      <c:valAx>
        <c:axId val="650068352"/>
        <c:scaling>
          <c:orientation val="minMax"/>
          <c:min val="150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spc="20" baseline="0">
                <a:solidFill>
                  <a:schemeClr val="tx1"/>
                </a:solidFill>
                <a:latin typeface="+mn-lt"/>
                <a:ea typeface="+mn-ea"/>
                <a:cs typeface="+mn-cs"/>
              </a:defRPr>
            </a:pPr>
            <a:endParaRPr lang="fr-FR"/>
          </a:p>
        </c:txPr>
        <c:crossAx val="650068024"/>
        <c:crosses val="autoZero"/>
        <c:crossBetween val="between"/>
      </c:valAx>
      <c:dTable>
        <c:showHorzBorder val="1"/>
        <c:showVertBorder val="1"/>
        <c:showOutline val="1"/>
        <c:showKeys val="1"/>
        <c:spPr>
          <a:noFill/>
          <a:ln w="9525">
            <a:solidFill>
              <a:schemeClr val="dk1">
                <a:lumMod val="15000"/>
                <a:lumOff val="85000"/>
              </a:schemeClr>
            </a:solidFill>
          </a:ln>
          <a:effectLst/>
        </c:spPr>
        <c:txPr>
          <a:bodyPr rot="0" spcFirstLastPara="1" vertOverflow="ellipsis" vert="horz" wrap="square" anchor="ctr" anchorCtr="1"/>
          <a:lstStyle/>
          <a:p>
            <a:pPr rtl="0">
              <a:defRPr sz="2800" b="0" i="0" u="none" strike="noStrike" kern="1200" baseline="0">
                <a:solidFill>
                  <a:schemeClr val="tx1"/>
                </a:solidFill>
                <a:latin typeface="+mn-lt"/>
                <a:ea typeface="+mn-ea"/>
                <a:cs typeface="+mn-cs"/>
              </a:defRPr>
            </a:pPr>
            <a:endParaRPr lang="fr-FR"/>
          </a:p>
        </c:txPr>
      </c:dTable>
      <c:spPr>
        <a:gradFill>
          <a:gsLst>
            <a:gs pos="100000">
              <a:schemeClr val="lt1">
                <a:lumMod val="95000"/>
              </a:schemeClr>
            </a:gs>
            <a:gs pos="0">
              <a:schemeClr val="lt1"/>
            </a:gs>
          </a:gsLst>
          <a:lin ang="5400000" scaled="0"/>
        </a:gra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a:noFill/>
    </a:ln>
    <a:effectLst/>
  </c:spPr>
  <c:txPr>
    <a:bodyPr/>
    <a:lstStyle/>
    <a:p>
      <a:pPr>
        <a:defRPr sz="2800">
          <a:solidFill>
            <a:schemeClr val="tx1"/>
          </a:solidFill>
        </a:defRPr>
      </a:pPr>
      <a:endParaRPr lang="fr-FR"/>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cap="none" spc="20" baseline="0">
                <a:solidFill>
                  <a:schemeClr val="tx1"/>
                </a:solidFill>
                <a:latin typeface="+mn-lt"/>
                <a:ea typeface="+mn-ea"/>
                <a:cs typeface="+mn-cs"/>
              </a:defRPr>
            </a:pPr>
            <a:r>
              <a:rPr lang="fr-FR" sz="2800">
                <a:solidFill>
                  <a:schemeClr val="tx1"/>
                </a:solidFill>
              </a:rPr>
              <a:t>Evolution du nombre de demandeurs d'emploi (en milliers)</a:t>
            </a:r>
          </a:p>
        </c:rich>
      </c:tx>
      <c:layout>
        <c:manualLayout>
          <c:xMode val="edge"/>
          <c:yMode val="edge"/>
          <c:x val="0.24122793174495757"/>
          <c:y val="2.1641019478561337E-2"/>
        </c:manualLayout>
      </c:layout>
      <c:overlay val="0"/>
      <c:spPr>
        <a:noFill/>
        <a:ln>
          <a:noFill/>
        </a:ln>
        <a:effectLst/>
      </c:spPr>
      <c:txPr>
        <a:bodyPr rot="0" spcFirstLastPara="1" vertOverflow="ellipsis" vert="horz" wrap="square" anchor="ctr" anchorCtr="1"/>
        <a:lstStyle/>
        <a:p>
          <a:pPr>
            <a:defRPr sz="2800" b="0" i="0" u="none" strike="noStrike" kern="1200" cap="none" spc="20" baseline="0">
              <a:solidFill>
                <a:schemeClr val="tx1"/>
              </a:solidFill>
              <a:latin typeface="+mn-lt"/>
              <a:ea typeface="+mn-ea"/>
              <a:cs typeface="+mn-cs"/>
            </a:defRPr>
          </a:pPr>
          <a:endParaRPr lang="fr-FR"/>
        </a:p>
      </c:txPr>
    </c:title>
    <c:autoTitleDeleted val="0"/>
    <c:plotArea>
      <c:layout>
        <c:manualLayout>
          <c:layoutTarget val="inner"/>
          <c:xMode val="edge"/>
          <c:yMode val="edge"/>
          <c:x val="0.26860035724701081"/>
          <c:y val="0.14325396825396824"/>
          <c:w val="0.73139964275298919"/>
          <c:h val="0.62586676665416818"/>
        </c:manualLayout>
      </c:layout>
      <c:lineChart>
        <c:grouping val="standard"/>
        <c:varyColors val="0"/>
        <c:ser>
          <c:idx val="0"/>
          <c:order val="0"/>
          <c:tx>
            <c:strRef>
              <c:f>Feuil1!$B$1</c:f>
              <c:strCache>
                <c:ptCount val="1"/>
                <c:pt idx="0">
                  <c:v>Catégorie A</c:v>
                </c:pt>
              </c:strCache>
            </c:strRef>
          </c:tx>
          <c:spPr>
            <a:ln w="22225" cap="rnd" cmpd="sng" algn="ctr">
              <a:solidFill>
                <a:schemeClr val="accent6"/>
              </a:solidFill>
              <a:round/>
            </a:ln>
            <a:effectLst/>
          </c:spPr>
          <c:marker>
            <c:symbol val="none"/>
          </c:marker>
          <c:dLbls>
            <c:delete val="1"/>
          </c:dLbls>
          <c:cat>
            <c:numRef>
              <c:f>Feuil1!$A$2:$A$7</c:f>
              <c:numCache>
                <c:formatCode>General</c:formatCode>
                <c:ptCount val="6"/>
                <c:pt idx="0">
                  <c:v>2018</c:v>
                </c:pt>
                <c:pt idx="1">
                  <c:v>2019</c:v>
                </c:pt>
                <c:pt idx="2">
                  <c:v>2020</c:v>
                </c:pt>
                <c:pt idx="3">
                  <c:v>2021</c:v>
                </c:pt>
                <c:pt idx="4">
                  <c:v>2022</c:v>
                </c:pt>
                <c:pt idx="5">
                  <c:v>2023</c:v>
                </c:pt>
              </c:numCache>
            </c:numRef>
          </c:cat>
          <c:val>
            <c:numRef>
              <c:f>Feuil1!$B$2:$B$7</c:f>
              <c:numCache>
                <c:formatCode>#,##0</c:formatCode>
                <c:ptCount val="6"/>
                <c:pt idx="0">
                  <c:v>3681</c:v>
                </c:pt>
                <c:pt idx="1">
                  <c:v>3564</c:v>
                </c:pt>
                <c:pt idx="2">
                  <c:v>3836</c:v>
                </c:pt>
                <c:pt idx="3">
                  <c:v>3363</c:v>
                </c:pt>
                <c:pt idx="4">
                  <c:v>3052</c:v>
                </c:pt>
                <c:pt idx="5">
                  <c:v>3016</c:v>
                </c:pt>
              </c:numCache>
            </c:numRef>
          </c:val>
          <c:smooth val="0"/>
          <c:extLst>
            <c:ext xmlns:c16="http://schemas.microsoft.com/office/drawing/2014/chart" uri="{C3380CC4-5D6E-409C-BE32-E72D297353CC}">
              <c16:uniqueId val="{00000000-CE09-4A88-ADBF-52FAFB74F300}"/>
            </c:ext>
          </c:extLst>
        </c:ser>
        <c:ser>
          <c:idx val="1"/>
          <c:order val="1"/>
          <c:tx>
            <c:strRef>
              <c:f>Feuil1!$C$1</c:f>
              <c:strCache>
                <c:ptCount val="1"/>
                <c:pt idx="0">
                  <c:v>Catégories ABC</c:v>
                </c:pt>
              </c:strCache>
            </c:strRef>
          </c:tx>
          <c:spPr>
            <a:ln w="22225" cap="rnd" cmpd="sng" algn="ctr">
              <a:solidFill>
                <a:schemeClr val="accent5"/>
              </a:solidFill>
              <a:round/>
            </a:ln>
            <a:effectLst/>
          </c:spPr>
          <c:marker>
            <c:symbol val="none"/>
          </c:marker>
          <c:dLbls>
            <c:delete val="1"/>
          </c:dLbls>
          <c:cat>
            <c:numRef>
              <c:f>Feuil1!$A$2:$A$7</c:f>
              <c:numCache>
                <c:formatCode>General</c:formatCode>
                <c:ptCount val="6"/>
                <c:pt idx="0">
                  <c:v>2018</c:v>
                </c:pt>
                <c:pt idx="1">
                  <c:v>2019</c:v>
                </c:pt>
                <c:pt idx="2">
                  <c:v>2020</c:v>
                </c:pt>
                <c:pt idx="3">
                  <c:v>2021</c:v>
                </c:pt>
                <c:pt idx="4">
                  <c:v>2022</c:v>
                </c:pt>
                <c:pt idx="5">
                  <c:v>2023</c:v>
                </c:pt>
              </c:numCache>
            </c:numRef>
          </c:cat>
          <c:val>
            <c:numRef>
              <c:f>Feuil1!$C$2:$C$7</c:f>
              <c:numCache>
                <c:formatCode>#,##0</c:formatCode>
                <c:ptCount val="6"/>
                <c:pt idx="0">
                  <c:v>5929</c:v>
                </c:pt>
                <c:pt idx="1">
                  <c:v>5759</c:v>
                </c:pt>
                <c:pt idx="2">
                  <c:v>6025</c:v>
                </c:pt>
                <c:pt idx="3">
                  <c:v>5680</c:v>
                </c:pt>
                <c:pt idx="4">
                  <c:v>5389</c:v>
                </c:pt>
                <c:pt idx="5">
                  <c:v>5369</c:v>
                </c:pt>
              </c:numCache>
            </c:numRef>
          </c:val>
          <c:smooth val="0"/>
          <c:extLst>
            <c:ext xmlns:c16="http://schemas.microsoft.com/office/drawing/2014/chart" uri="{C3380CC4-5D6E-409C-BE32-E72D297353CC}">
              <c16:uniqueId val="{00000001-CE09-4A88-ADBF-52FAFB74F300}"/>
            </c:ext>
          </c:extLst>
        </c:ser>
        <c:ser>
          <c:idx val="2"/>
          <c:order val="2"/>
          <c:tx>
            <c:strRef>
              <c:f>Feuil1!$D$1</c:f>
              <c:strCache>
                <c:ptCount val="1"/>
                <c:pt idx="0">
                  <c:v>Catégories ABCDE</c:v>
                </c:pt>
              </c:strCache>
            </c:strRef>
          </c:tx>
          <c:spPr>
            <a:ln w="22225" cap="rnd" cmpd="sng" algn="ctr">
              <a:solidFill>
                <a:schemeClr val="accent4"/>
              </a:solidFill>
              <a:round/>
            </a:ln>
            <a:effectLst/>
          </c:spPr>
          <c:marker>
            <c:symbol val="none"/>
          </c:marker>
          <c:dLbls>
            <c:delete val="1"/>
          </c:dLbls>
          <c:cat>
            <c:numRef>
              <c:f>Feuil1!$A$2:$A$7</c:f>
              <c:numCache>
                <c:formatCode>General</c:formatCode>
                <c:ptCount val="6"/>
                <c:pt idx="0">
                  <c:v>2018</c:v>
                </c:pt>
                <c:pt idx="1">
                  <c:v>2019</c:v>
                </c:pt>
                <c:pt idx="2">
                  <c:v>2020</c:v>
                </c:pt>
                <c:pt idx="3">
                  <c:v>2021</c:v>
                </c:pt>
                <c:pt idx="4">
                  <c:v>2022</c:v>
                </c:pt>
                <c:pt idx="5">
                  <c:v>2023</c:v>
                </c:pt>
              </c:numCache>
            </c:numRef>
          </c:cat>
          <c:val>
            <c:numRef>
              <c:f>Feuil1!$D$2:$D$7</c:f>
              <c:numCache>
                <c:formatCode>#,##0</c:formatCode>
                <c:ptCount val="6"/>
                <c:pt idx="0">
                  <c:v>6573</c:v>
                </c:pt>
                <c:pt idx="1">
                  <c:v>6434</c:v>
                </c:pt>
                <c:pt idx="2">
                  <c:v>6707</c:v>
                </c:pt>
                <c:pt idx="3">
                  <c:v>6424</c:v>
                </c:pt>
                <c:pt idx="4">
                  <c:v>6132</c:v>
                </c:pt>
                <c:pt idx="5">
                  <c:v>6110</c:v>
                </c:pt>
              </c:numCache>
            </c:numRef>
          </c:val>
          <c:smooth val="0"/>
          <c:extLst>
            <c:ext xmlns:c16="http://schemas.microsoft.com/office/drawing/2014/chart" uri="{C3380CC4-5D6E-409C-BE32-E72D297353CC}">
              <c16:uniqueId val="{00000002-CE09-4A88-ADBF-52FAFB74F300}"/>
            </c:ext>
          </c:extLst>
        </c:ser>
        <c:dLbls>
          <c:dLblPos val="ctr"/>
          <c:showLegendKey val="0"/>
          <c:showVal val="1"/>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479133016"/>
        <c:axId val="479127112"/>
      </c:lineChart>
      <c:catAx>
        <c:axId val="479133016"/>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fr-FR"/>
          </a:p>
        </c:txPr>
        <c:crossAx val="479127112"/>
        <c:crosses val="autoZero"/>
        <c:auto val="1"/>
        <c:lblAlgn val="ctr"/>
        <c:lblOffset val="100"/>
        <c:noMultiLvlLbl val="0"/>
      </c:catAx>
      <c:valAx>
        <c:axId val="479127112"/>
        <c:scaling>
          <c:orientation val="minMax"/>
          <c:min val="200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spc="20" baseline="0">
                <a:solidFill>
                  <a:schemeClr val="tx1"/>
                </a:solidFill>
                <a:latin typeface="+mn-lt"/>
                <a:ea typeface="+mn-ea"/>
                <a:cs typeface="+mn-cs"/>
              </a:defRPr>
            </a:pPr>
            <a:endParaRPr lang="fr-FR"/>
          </a:p>
        </c:txPr>
        <c:crossAx val="479133016"/>
        <c:crosses val="autoZero"/>
        <c:crossBetween val="between"/>
      </c:valAx>
      <c:dTable>
        <c:showHorzBorder val="1"/>
        <c:showVertBorder val="1"/>
        <c:showOutline val="1"/>
        <c:showKeys val="1"/>
        <c:spPr>
          <a:noFill/>
          <a:ln w="9525">
            <a:solidFill>
              <a:schemeClr val="dk1">
                <a:lumMod val="15000"/>
                <a:lumOff val="85000"/>
              </a:schemeClr>
            </a:solidFill>
          </a:ln>
          <a:effectLst/>
        </c:spPr>
        <c:txPr>
          <a:bodyPr rot="0" spcFirstLastPara="1" vertOverflow="ellipsis" vert="horz" wrap="square" anchor="ctr" anchorCtr="1"/>
          <a:lstStyle/>
          <a:p>
            <a:pPr rtl="0">
              <a:defRPr sz="2800" b="0" i="0" u="none" strike="noStrike" kern="1200" baseline="0">
                <a:solidFill>
                  <a:schemeClr val="tx1"/>
                </a:solidFill>
                <a:latin typeface="+mn-lt"/>
                <a:ea typeface="+mn-ea"/>
                <a:cs typeface="+mn-cs"/>
              </a:defRPr>
            </a:pPr>
            <a:endParaRPr lang="fr-FR"/>
          </a:p>
        </c:txPr>
      </c:dTable>
      <c:spPr>
        <a:gradFill>
          <a:gsLst>
            <a:gs pos="100000">
              <a:schemeClr val="lt1">
                <a:lumMod val="95000"/>
              </a:schemeClr>
            </a:gs>
            <a:gs pos="0">
              <a:schemeClr val="lt1"/>
            </a:gs>
          </a:gsLst>
          <a:lin ang="5400000" scaled="0"/>
        </a:gra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withinLinearReversed" id="25">
  <a:schemeClr val="accent5"/>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withinLinear" id="18">
  <a:schemeClr val="accent5"/>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900"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400"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900" kern="1200" spc="20" baseline="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89">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7">
  <cs:axisTitle>
    <cs:lnRef idx="0"/>
    <cs:fillRef idx="0"/>
    <cs:effectRef idx="0"/>
    <cs:fontRef idx="minor">
      <a:schemeClr val="tx1">
        <a:lumMod val="65000"/>
        <a:lumOff val="35000"/>
      </a:schemeClr>
    </cs:fontRef>
    <cs:defRPr sz="900" b="1" kern="1200"/>
  </cs:axisTitle>
  <cs:categoryAxis>
    <cs:lnRef idx="0"/>
    <cs:fillRef idx="0"/>
    <cs:effectRef idx="0"/>
    <cs:fontRef idx="minor">
      <a:schemeClr val="tx1">
        <a:lumMod val="65000"/>
        <a:lumOff val="35000"/>
      </a:schemeClr>
    </cs:fontRef>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styleClr val="auto"/>
    </cs:lnRef>
    <cs:fillRef idx="0">
      <cs:styleClr val="auto"/>
    </cs:fillRef>
    <cs:effectRef idx="0"/>
    <cs:fontRef idx="minor">
      <a:schemeClr val="tx1"/>
    </cs:fontRef>
    <cs:spPr>
      <a:pattFill prst="ltDnDiag">
        <a:fgClr>
          <a:schemeClr val="phClr"/>
        </a:fgClr>
        <a:bgClr>
          <a:schemeClr val="phClr">
            <a:lumMod val="20000"/>
            <a:lumOff val="80000"/>
          </a:schemeClr>
        </a:bgClr>
      </a:pattFill>
      <a:ln>
        <a:solidFill>
          <a:schemeClr val="phClr"/>
        </a:solidFill>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spPr>
      <a:solidFill>
        <a:schemeClr val="lt1"/>
      </a:solidFill>
      <a:sp3d/>
    </cs:spPr>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342">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6.xml><?xml version="1.0" encoding="utf-8"?>
<cs:chartStyle xmlns:cs="http://schemas.microsoft.com/office/drawing/2012/chartStyle" xmlns:a="http://schemas.openxmlformats.org/drawingml/2006/main" id="287">
  <cs:axisTitle>
    <cs:lnRef idx="0"/>
    <cs:fillRef idx="0"/>
    <cs:effectRef idx="0"/>
    <cs:fontRef idx="minor">
      <a:schemeClr val="tx1">
        <a:lumMod val="65000"/>
        <a:lumOff val="35000"/>
      </a:schemeClr>
    </cs:fontRef>
    <cs:defRPr sz="900" b="1" kern="1200"/>
  </cs:axisTitle>
  <cs:categoryAxis>
    <cs:lnRef idx="0"/>
    <cs:fillRef idx="0"/>
    <cs:effectRef idx="0"/>
    <cs:fontRef idx="minor">
      <a:schemeClr val="tx1">
        <a:lumMod val="65000"/>
        <a:lumOff val="35000"/>
      </a:schemeClr>
    </cs:fontRef>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styleClr val="auto"/>
    </cs:lnRef>
    <cs:fillRef idx="0">
      <cs:styleClr val="auto"/>
    </cs:fillRef>
    <cs:effectRef idx="0"/>
    <cs:fontRef idx="minor">
      <a:schemeClr val="tx1"/>
    </cs:fontRef>
    <cs:spPr>
      <a:pattFill prst="ltDnDiag">
        <a:fgClr>
          <a:schemeClr val="phClr"/>
        </a:fgClr>
        <a:bgClr>
          <a:schemeClr val="phClr">
            <a:lumMod val="20000"/>
            <a:lumOff val="80000"/>
          </a:schemeClr>
        </a:bgClr>
      </a:pattFill>
      <a:ln>
        <a:solidFill>
          <a:schemeClr val="phClr"/>
        </a:solidFill>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spPr>
      <a:solidFill>
        <a:schemeClr val="lt1"/>
      </a:solidFill>
      <a:sp3d/>
    </cs:spPr>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87">
  <cs:axisTitle>
    <cs:lnRef idx="0"/>
    <cs:fillRef idx="0"/>
    <cs:effectRef idx="0"/>
    <cs:fontRef idx="minor">
      <a:schemeClr val="tx1">
        <a:lumMod val="65000"/>
        <a:lumOff val="35000"/>
      </a:schemeClr>
    </cs:fontRef>
    <cs:defRPr sz="900" b="1" kern="1200"/>
  </cs:axisTitle>
  <cs:categoryAxis>
    <cs:lnRef idx="0"/>
    <cs:fillRef idx="0"/>
    <cs:effectRef idx="0"/>
    <cs:fontRef idx="minor">
      <a:schemeClr val="tx1">
        <a:lumMod val="65000"/>
        <a:lumOff val="35000"/>
      </a:schemeClr>
    </cs:fontRef>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styleClr val="auto"/>
    </cs:lnRef>
    <cs:fillRef idx="0">
      <cs:styleClr val="auto"/>
    </cs:fillRef>
    <cs:effectRef idx="0"/>
    <cs:fontRef idx="minor">
      <a:schemeClr val="tx1"/>
    </cs:fontRef>
    <cs:spPr>
      <a:pattFill prst="ltDnDiag">
        <a:fgClr>
          <a:schemeClr val="phClr"/>
        </a:fgClr>
        <a:bgClr>
          <a:schemeClr val="phClr">
            <a:lumMod val="20000"/>
            <a:lumOff val="80000"/>
          </a:schemeClr>
        </a:bgClr>
      </a:pattFill>
      <a:ln>
        <a:solidFill>
          <a:schemeClr val="phClr"/>
        </a:solidFill>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spPr>
      <a:solidFill>
        <a:schemeClr val="lt1"/>
      </a:solidFill>
      <a:sp3d/>
    </cs:spPr>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18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900"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400"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900" kern="1200" spc="20" baseline="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7"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2"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7" kern="1200" spc="20" baseline="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0.19061</cdr:x>
      <cdr:y>0.84321</cdr:y>
    </cdr:from>
    <cdr:to>
      <cdr:x>0.3011</cdr:x>
      <cdr:y>0.97122</cdr:y>
    </cdr:to>
    <cdr:sp macro="" textlink="">
      <cdr:nvSpPr>
        <cdr:cNvPr id="2" name="ZoneTexte 1">
          <a:extLst xmlns:a="http://schemas.openxmlformats.org/drawingml/2006/main">
            <a:ext uri="{FF2B5EF4-FFF2-40B4-BE49-F238E27FC236}">
              <a16:creationId xmlns:a16="http://schemas.microsoft.com/office/drawing/2014/main" id="{27B57B98-52B6-3EEA-A795-CDD80D4D0F79}"/>
            </a:ext>
          </a:extLst>
        </cdr:cNvPr>
        <cdr:cNvSpPr txBox="1"/>
      </cdr:nvSpPr>
      <cdr:spPr>
        <a:xfrm xmlns:a="http://schemas.openxmlformats.org/drawingml/2006/main">
          <a:off x="2484276" y="5586076"/>
          <a:ext cx="1440160" cy="84802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800" dirty="0">
            <a:solidFill>
              <a:srgbClr val="FF0000"/>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2E2E5C99-2726-494A-A79C-E274AB8CA95F}" type="datetimeFigureOut">
              <a:rPr lang="fr-FR" smtClean="0"/>
              <a:t>27/04/2023</a:t>
            </a:fld>
            <a:endParaRPr lang="fr-FR"/>
          </a:p>
        </p:txBody>
      </p:sp>
      <p:sp>
        <p:nvSpPr>
          <p:cNvPr id="4" name="Espace réservé de l'image des diapositives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94030986-52BC-FB4F-BA07-B1701D64303C}" type="slidenum">
              <a:rPr lang="fr-FR" smtClean="0"/>
              <a:t>‹N°›</a:t>
            </a:fld>
            <a:endParaRPr lang="fr-FR"/>
          </a:p>
        </p:txBody>
      </p:sp>
    </p:spTree>
    <p:extLst>
      <p:ext uri="{BB962C8B-B14F-4D97-AF65-F5344CB8AC3E}">
        <p14:creationId xmlns:p14="http://schemas.microsoft.com/office/powerpoint/2010/main" val="2501746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4030986-52BC-FB4F-BA07-B1701D64303C}" type="slidenum">
              <a:rPr lang="fr-FR" smtClean="0"/>
              <a:t>1</a:t>
            </a:fld>
            <a:endParaRPr lang="fr-FR"/>
          </a:p>
        </p:txBody>
      </p:sp>
    </p:spTree>
    <p:extLst>
      <p:ext uri="{BB962C8B-B14F-4D97-AF65-F5344CB8AC3E}">
        <p14:creationId xmlns:p14="http://schemas.microsoft.com/office/powerpoint/2010/main" val="1756951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Diapositive de titre">
    <p:spTree>
      <p:nvGrpSpPr>
        <p:cNvPr id="1" name=""/>
        <p:cNvGrpSpPr/>
        <p:nvPr/>
      </p:nvGrpSpPr>
      <p:grpSpPr>
        <a:xfrm>
          <a:off x="0" y="0"/>
          <a:ext cx="0" cy="0"/>
          <a:chOff x="0" y="0"/>
          <a:chExt cx="0" cy="0"/>
        </a:xfrm>
      </p:grpSpPr>
      <p:sp>
        <p:nvSpPr>
          <p:cNvPr id="2" name="Holder 2"/>
          <p:cNvSpPr>
            <a:spLocks noGrp="1"/>
          </p:cNvSpPr>
          <p:nvPr>
            <p:ph type="ctrTitle"/>
          </p:nvPr>
        </p:nvSpPr>
        <p:spPr>
          <a:xfrm>
            <a:off x="1507807" y="3505898"/>
            <a:ext cx="17088486" cy="2374963"/>
          </a:xfrm>
          <a:prstGeom prst="rect">
            <a:avLst/>
          </a:prstGeom>
        </p:spPr>
        <p:txBody>
          <a:bodyPr wrap="square" lIns="0" tIns="0" rIns="0" bIns="0">
            <a:spAutoFit/>
          </a:bodyPr>
          <a:lstStyle>
            <a:lvl1pPr>
              <a:defRPr/>
            </a:lvl1pPr>
          </a:lstStyle>
          <a:p>
            <a:r>
              <a:rPr lang="fr-FR"/>
              <a:t>Modifiez le style du titre</a:t>
            </a:r>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a:lvl1pPr>
          </a:lstStyle>
          <a:p>
            <a:r>
              <a:rPr lang="fr-FR"/>
              <a:t>Modifiez le style des sous-titres du masque</a:t>
            </a: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fr-FR"/>
              <a:t>2</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77EB2610-5843-4E49-8628-B915F2E8447D}" type="datetime1">
              <a:rPr lang="en-US" smtClean="0"/>
              <a:t>4/27/2023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AEEF"/>
                </a:solidFill>
                <a:latin typeface="Arial Black"/>
                <a:cs typeface="Arial Black"/>
              </a:defRPr>
            </a:lvl1pPr>
          </a:lstStyle>
          <a:p>
            <a:r>
              <a:rPr lang="fr-FR"/>
              <a:t>Modifiez le style du titre</a:t>
            </a:r>
            <a:endParaRPr/>
          </a:p>
        </p:txBody>
      </p:sp>
      <p:sp>
        <p:nvSpPr>
          <p:cNvPr id="3" name="Holder 3"/>
          <p:cNvSpPr>
            <a:spLocks noGrp="1"/>
          </p:cNvSpPr>
          <p:nvPr>
            <p:ph type="body" idx="1"/>
          </p:nvPr>
        </p:nvSpPr>
        <p:spPr/>
        <p:txBody>
          <a:bodyPr lIns="0" tIns="0" rIns="0" bIns="0"/>
          <a:lstStyle>
            <a:lvl1pPr>
              <a:defRPr/>
            </a:lvl1pPr>
          </a:lstStyle>
          <a:p>
            <a:pPr lvl="0"/>
            <a:r>
              <a:rPr lang="fr-FR"/>
              <a:t>Modifiez les styles du texte du masque</a:t>
            </a:r>
          </a:p>
        </p:txBody>
      </p:sp>
      <p:sp>
        <p:nvSpPr>
          <p:cNvPr id="4" name="Holder 4"/>
          <p:cNvSpPr>
            <a:spLocks noGrp="1"/>
          </p:cNvSpPr>
          <p:nvPr>
            <p:ph type="ftr" sz="quarter" idx="5"/>
          </p:nvPr>
        </p:nvSpPr>
        <p:spPr>
          <a:xfrm>
            <a:off x="6835393" y="10738229"/>
            <a:ext cx="6433312" cy="565467"/>
          </a:xfrm>
        </p:spPr>
        <p:txBody>
          <a:bodyPr lIns="0" tIns="0" rIns="0" bIns="0"/>
          <a:lstStyle>
            <a:lvl1pPr algn="ctr">
              <a:defRPr>
                <a:solidFill>
                  <a:schemeClr val="tx1">
                    <a:tint val="75000"/>
                  </a:schemeClr>
                </a:solidFill>
              </a:defRPr>
            </a:lvl1pPr>
          </a:lstStyle>
          <a:p>
            <a:r>
              <a:rPr lang="fr-FR"/>
              <a:t>2</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8F916778-6788-4AB4-A32F-6C4E9F4B0EC1}" type="datetime1">
              <a:rPr lang="en-US" smtClean="0"/>
              <a:t>4/27/2023</a:t>
            </a:fld>
            <a:endParaRPr lang="en-US"/>
          </a:p>
        </p:txBody>
      </p:sp>
      <p:sp>
        <p:nvSpPr>
          <p:cNvPr id="6" name="Holder 6"/>
          <p:cNvSpPr>
            <a:spLocks noGrp="1"/>
          </p:cNvSpPr>
          <p:nvPr>
            <p:ph type="sldNum" sz="quarter" idx="7"/>
          </p:nvPr>
        </p:nvSpPr>
        <p:spPr>
          <a:xfrm>
            <a:off x="5629148" y="10743883"/>
            <a:ext cx="4623943" cy="565467"/>
          </a:xfrm>
        </p:spPr>
        <p:txBody>
          <a:bodyPr lIns="0" tIns="0" rIns="0" bIns="0"/>
          <a:lstStyle>
            <a:lvl1pPr algn="r">
              <a:defRPr>
                <a:solidFill>
                  <a:schemeClr val="tx1">
                    <a:tint val="75000"/>
                  </a:schemeClr>
                </a:solidFill>
              </a:defRPr>
            </a:lvl1pPr>
          </a:lstStyle>
          <a:p>
            <a:fld id="{B6F15528-21DE-4FAA-801E-634DDDAF4B2B}" type="slidenum">
              <a:t>‹N°›</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Deux contenus">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AEEF"/>
                </a:solidFill>
                <a:latin typeface="Arial Black"/>
                <a:cs typeface="Arial Black"/>
              </a:defRPr>
            </a:lvl1pPr>
          </a:lstStyle>
          <a:p>
            <a:r>
              <a:rPr lang="fr-FR"/>
              <a:t>Modifiez le style du titre</a:t>
            </a:r>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pPr lvl="0"/>
            <a:r>
              <a:rPr lang="fr-FR"/>
              <a:t>Modifiez les styles du texte du masque</a:t>
            </a:r>
          </a:p>
        </p:txBody>
      </p:sp>
      <p:sp>
        <p:nvSpPr>
          <p:cNvPr id="4" name="Holder 4"/>
          <p:cNvSpPr>
            <a:spLocks noGrp="1"/>
          </p:cNvSpPr>
          <p:nvPr>
            <p:ph sz="half" idx="3"/>
          </p:nvPr>
        </p:nvSpPr>
        <p:spPr>
          <a:xfrm>
            <a:off x="10353611" y="2601150"/>
            <a:ext cx="8745284" cy="7464171"/>
          </a:xfrm>
          <a:prstGeom prst="rect">
            <a:avLst/>
          </a:prstGeom>
        </p:spPr>
        <p:txBody>
          <a:bodyPr wrap="square" lIns="0" tIns="0" rIns="0" bIns="0">
            <a:spAutoFit/>
          </a:bodyPr>
          <a:lstStyle>
            <a:lvl1pPr>
              <a:defRPr/>
            </a:lvl1pPr>
          </a:lstStyle>
          <a:p>
            <a:pPr lvl="0"/>
            <a:r>
              <a:rPr lang="fr-FR"/>
              <a:t>Modifiez les styles du texte du masque</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fr-FR"/>
              <a:t>2</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33BBA359-CD30-4D22-927A-58FB43051ED1}" type="datetime1">
              <a:rPr lang="en-US" smtClean="0"/>
              <a:t>4/27/2023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re seul">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AEEF"/>
                </a:solidFill>
                <a:latin typeface="Arial Black"/>
                <a:cs typeface="Arial Black"/>
              </a:defRPr>
            </a:lvl1pPr>
          </a:lstStyle>
          <a:p>
            <a:r>
              <a:rPr lang="fr-FR"/>
              <a:t>Modifiez le style du titre</a:t>
            </a:r>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fr-FR"/>
              <a:t>2</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45989876-9917-4E04-AC76-00DA8EE3D3F3}" type="datetime1">
              <a:rPr lang="en-US" smtClean="0"/>
              <a:t>4/27/2023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Vide">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r>
              <a:rPr lang="fr-FR"/>
              <a:t>2</a:t>
            </a:r>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ABAE6858-8C72-406D-80E3-B97C6132F3E1}" type="datetime1">
              <a:rPr lang="en-US" smtClean="0"/>
              <a:t>4/27/2023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20104100" cy="11308715"/>
          </a:xfrm>
          <a:custGeom>
            <a:avLst/>
            <a:gdLst/>
            <a:ahLst/>
            <a:cxnLst/>
            <a:rect l="l" t="t" r="r" b="b"/>
            <a:pathLst>
              <a:path w="20104100" h="11308715">
                <a:moveTo>
                  <a:pt x="0" y="11308556"/>
                </a:moveTo>
                <a:lnTo>
                  <a:pt x="20104099" y="11308556"/>
                </a:lnTo>
                <a:lnTo>
                  <a:pt x="20104099" y="0"/>
                </a:lnTo>
                <a:lnTo>
                  <a:pt x="0" y="0"/>
                </a:lnTo>
                <a:lnTo>
                  <a:pt x="0" y="11308556"/>
                </a:lnTo>
                <a:close/>
              </a:path>
            </a:pathLst>
          </a:custGeom>
          <a:solidFill>
            <a:srgbClr val="F1EEF2">
              <a:alpha val="73999"/>
            </a:srgbClr>
          </a:solidFill>
        </p:spPr>
        <p:txBody>
          <a:bodyPr wrap="square" lIns="0" tIns="0" rIns="0" bIns="0" rtlCol="0"/>
          <a:lstStyle/>
          <a:p>
            <a:endParaRPr/>
          </a:p>
        </p:txBody>
      </p:sp>
      <p:sp>
        <p:nvSpPr>
          <p:cNvPr id="17" name="bk object 17"/>
          <p:cNvSpPr/>
          <p:nvPr/>
        </p:nvSpPr>
        <p:spPr>
          <a:xfrm>
            <a:off x="0" y="10701082"/>
            <a:ext cx="7041515" cy="607695"/>
          </a:xfrm>
          <a:custGeom>
            <a:avLst/>
            <a:gdLst/>
            <a:ahLst/>
            <a:cxnLst/>
            <a:rect l="l" t="t" r="r" b="b"/>
            <a:pathLst>
              <a:path w="7041515" h="607695">
                <a:moveTo>
                  <a:pt x="5613989" y="0"/>
                </a:moveTo>
                <a:lnTo>
                  <a:pt x="0" y="0"/>
                </a:lnTo>
                <a:lnTo>
                  <a:pt x="0" y="607473"/>
                </a:lnTo>
                <a:lnTo>
                  <a:pt x="6992928" y="607473"/>
                </a:lnTo>
                <a:lnTo>
                  <a:pt x="7014273" y="592984"/>
                </a:lnTo>
                <a:lnTo>
                  <a:pt x="7036799" y="559133"/>
                </a:lnTo>
                <a:lnTo>
                  <a:pt x="7040944" y="530773"/>
                </a:lnTo>
                <a:lnTo>
                  <a:pt x="7034145" y="504016"/>
                </a:lnTo>
                <a:lnTo>
                  <a:pt x="6993387" y="459304"/>
                </a:lnTo>
                <a:lnTo>
                  <a:pt x="6941664" y="436411"/>
                </a:lnTo>
                <a:lnTo>
                  <a:pt x="6878155" y="427975"/>
                </a:lnTo>
                <a:lnTo>
                  <a:pt x="4852729" y="427975"/>
                </a:lnTo>
                <a:lnTo>
                  <a:pt x="4820149" y="425792"/>
                </a:lnTo>
                <a:lnTo>
                  <a:pt x="4762061" y="409678"/>
                </a:lnTo>
                <a:lnTo>
                  <a:pt x="4716839" y="379347"/>
                </a:lnTo>
                <a:lnTo>
                  <a:pt x="4692318" y="337521"/>
                </a:lnTo>
                <a:lnTo>
                  <a:pt x="4690703" y="313884"/>
                </a:lnTo>
                <a:lnTo>
                  <a:pt x="4702244" y="281467"/>
                </a:lnTo>
                <a:lnTo>
                  <a:pt x="4728168" y="253898"/>
                </a:lnTo>
                <a:lnTo>
                  <a:pt x="4765430" y="232531"/>
                </a:lnTo>
                <a:lnTo>
                  <a:pt x="4810987" y="218719"/>
                </a:lnTo>
                <a:lnTo>
                  <a:pt x="4861797" y="213814"/>
                </a:lnTo>
                <a:lnTo>
                  <a:pt x="5605429" y="213814"/>
                </a:lnTo>
                <a:lnTo>
                  <a:pt x="5656173" y="208924"/>
                </a:lnTo>
                <a:lnTo>
                  <a:pt x="5701690" y="195150"/>
                </a:lnTo>
                <a:lnTo>
                  <a:pt x="5738943" y="173836"/>
                </a:lnTo>
                <a:lnTo>
                  <a:pt x="5764896" y="146326"/>
                </a:lnTo>
                <a:lnTo>
                  <a:pt x="5776513" y="113964"/>
                </a:lnTo>
                <a:lnTo>
                  <a:pt x="5774947" y="90266"/>
                </a:lnTo>
                <a:lnTo>
                  <a:pt x="5750421" y="48458"/>
                </a:lnTo>
                <a:lnTo>
                  <a:pt x="5705153" y="18300"/>
                </a:lnTo>
                <a:lnTo>
                  <a:pt x="5646856" y="2183"/>
                </a:lnTo>
                <a:lnTo>
                  <a:pt x="5613989" y="0"/>
                </a:lnTo>
                <a:close/>
              </a:path>
            </a:pathLst>
          </a:custGeom>
          <a:solidFill>
            <a:srgbClr val="00B7F0">
              <a:alpha val="16998"/>
            </a:srgbClr>
          </a:solidFill>
        </p:spPr>
        <p:txBody>
          <a:bodyPr wrap="square" lIns="0" tIns="0" rIns="0" bIns="0" rtlCol="0"/>
          <a:lstStyle/>
          <a:p>
            <a:endParaRPr/>
          </a:p>
        </p:txBody>
      </p:sp>
      <p:sp>
        <p:nvSpPr>
          <p:cNvPr id="18" name="bk object 18"/>
          <p:cNvSpPr/>
          <p:nvPr/>
        </p:nvSpPr>
        <p:spPr>
          <a:xfrm>
            <a:off x="0" y="10368087"/>
            <a:ext cx="5968365" cy="703580"/>
          </a:xfrm>
          <a:custGeom>
            <a:avLst/>
            <a:gdLst/>
            <a:ahLst/>
            <a:cxnLst/>
            <a:rect l="l" t="t" r="r" b="b"/>
            <a:pathLst>
              <a:path w="5968365" h="703579">
                <a:moveTo>
                  <a:pt x="4035769" y="468946"/>
                </a:moveTo>
                <a:lnTo>
                  <a:pt x="0" y="468946"/>
                </a:lnTo>
                <a:lnTo>
                  <a:pt x="0" y="703421"/>
                </a:lnTo>
                <a:lnTo>
                  <a:pt x="4035769" y="703421"/>
                </a:lnTo>
                <a:lnTo>
                  <a:pt x="4092160" y="697424"/>
                </a:lnTo>
                <a:lnTo>
                  <a:pt x="4141183" y="680735"/>
                </a:lnTo>
                <a:lnTo>
                  <a:pt x="4179871" y="655303"/>
                </a:lnTo>
                <a:lnTo>
                  <a:pt x="4205259" y="623078"/>
                </a:lnTo>
                <a:lnTo>
                  <a:pt x="4214381" y="586011"/>
                </a:lnTo>
                <a:lnTo>
                  <a:pt x="4210764" y="562449"/>
                </a:lnTo>
                <a:lnTo>
                  <a:pt x="4183888" y="520751"/>
                </a:lnTo>
                <a:lnTo>
                  <a:pt x="4135508" y="488993"/>
                </a:lnTo>
                <a:lnTo>
                  <a:pt x="4071702" y="471324"/>
                </a:lnTo>
                <a:lnTo>
                  <a:pt x="4035769" y="468946"/>
                </a:lnTo>
                <a:close/>
              </a:path>
              <a:path w="5968365" h="703579">
                <a:moveTo>
                  <a:pt x="2816958" y="234472"/>
                </a:moveTo>
                <a:lnTo>
                  <a:pt x="671054" y="234472"/>
                </a:lnTo>
                <a:lnTo>
                  <a:pt x="706982" y="236850"/>
                </a:lnTo>
                <a:lnTo>
                  <a:pt x="740454" y="243684"/>
                </a:lnTo>
                <a:lnTo>
                  <a:pt x="797281" y="268900"/>
                </a:lnTo>
                <a:lnTo>
                  <a:pt x="835645" y="306093"/>
                </a:lnTo>
                <a:lnTo>
                  <a:pt x="849656" y="351547"/>
                </a:lnTo>
                <a:lnTo>
                  <a:pt x="840535" y="388609"/>
                </a:lnTo>
                <a:lnTo>
                  <a:pt x="815147" y="420831"/>
                </a:lnTo>
                <a:lnTo>
                  <a:pt x="776461" y="446261"/>
                </a:lnTo>
                <a:lnTo>
                  <a:pt x="727441" y="462950"/>
                </a:lnTo>
                <a:lnTo>
                  <a:pt x="671054" y="468946"/>
                </a:lnTo>
                <a:lnTo>
                  <a:pt x="2816958" y="468946"/>
                </a:lnTo>
                <a:lnTo>
                  <a:pt x="2747557" y="459735"/>
                </a:lnTo>
                <a:lnTo>
                  <a:pt x="2690721" y="434518"/>
                </a:lnTo>
                <a:lnTo>
                  <a:pt x="2652357" y="397159"/>
                </a:lnTo>
                <a:lnTo>
                  <a:pt x="2638345" y="351547"/>
                </a:lnTo>
                <a:lnTo>
                  <a:pt x="2647468" y="314643"/>
                </a:lnTo>
                <a:lnTo>
                  <a:pt x="2672858" y="282517"/>
                </a:lnTo>
                <a:lnTo>
                  <a:pt x="2711548" y="257136"/>
                </a:lnTo>
                <a:lnTo>
                  <a:pt x="2760570" y="240466"/>
                </a:lnTo>
                <a:lnTo>
                  <a:pt x="2816958" y="234472"/>
                </a:lnTo>
                <a:close/>
              </a:path>
              <a:path w="5968365" h="703579">
                <a:moveTo>
                  <a:pt x="5790114" y="0"/>
                </a:moveTo>
                <a:lnTo>
                  <a:pt x="0" y="0"/>
                </a:lnTo>
                <a:lnTo>
                  <a:pt x="0" y="234472"/>
                </a:lnTo>
                <a:lnTo>
                  <a:pt x="5790082" y="234472"/>
                </a:lnTo>
                <a:lnTo>
                  <a:pt x="5846419" y="228475"/>
                </a:lnTo>
                <a:lnTo>
                  <a:pt x="5895312" y="211786"/>
                </a:lnTo>
                <a:lnTo>
                  <a:pt x="5933845" y="186354"/>
                </a:lnTo>
                <a:lnTo>
                  <a:pt x="5959103" y="154129"/>
                </a:lnTo>
                <a:lnTo>
                  <a:pt x="5968171" y="117062"/>
                </a:lnTo>
                <a:lnTo>
                  <a:pt x="5964553" y="93450"/>
                </a:lnTo>
                <a:lnTo>
                  <a:pt x="5937677" y="51647"/>
                </a:lnTo>
                <a:lnTo>
                  <a:pt x="5889600" y="20039"/>
                </a:lnTo>
                <a:lnTo>
                  <a:pt x="5826007" y="2374"/>
                </a:lnTo>
                <a:lnTo>
                  <a:pt x="5790114" y="0"/>
                </a:lnTo>
                <a:close/>
              </a:path>
            </a:pathLst>
          </a:custGeom>
          <a:solidFill>
            <a:srgbClr val="00B7F0">
              <a:alpha val="17999"/>
            </a:srgbClr>
          </a:solidFill>
        </p:spPr>
        <p:txBody>
          <a:bodyPr wrap="square" lIns="0" tIns="0" rIns="0" bIns="0" rtlCol="0"/>
          <a:lstStyle/>
          <a:p>
            <a:endParaRPr/>
          </a:p>
        </p:txBody>
      </p:sp>
      <p:sp>
        <p:nvSpPr>
          <p:cNvPr id="19" name="bk object 19"/>
          <p:cNvSpPr/>
          <p:nvPr/>
        </p:nvSpPr>
        <p:spPr>
          <a:xfrm>
            <a:off x="0" y="8627103"/>
            <a:ext cx="323850" cy="313690"/>
          </a:xfrm>
          <a:custGeom>
            <a:avLst/>
            <a:gdLst/>
            <a:ahLst/>
            <a:cxnLst/>
            <a:rect l="l" t="t" r="r" b="b"/>
            <a:pathLst>
              <a:path w="323850" h="313690">
                <a:moveTo>
                  <a:pt x="10613" y="0"/>
                </a:moveTo>
                <a:lnTo>
                  <a:pt x="0" y="0"/>
                </a:lnTo>
                <a:lnTo>
                  <a:pt x="0" y="313404"/>
                </a:lnTo>
                <a:lnTo>
                  <a:pt x="10613" y="313404"/>
                </a:lnTo>
                <a:lnTo>
                  <a:pt x="61513" y="311341"/>
                </a:lnTo>
                <a:lnTo>
                  <a:pt x="109729" y="305380"/>
                </a:lnTo>
                <a:lnTo>
                  <a:pt x="154631" y="295857"/>
                </a:lnTo>
                <a:lnTo>
                  <a:pt x="195587" y="283111"/>
                </a:lnTo>
                <a:lnTo>
                  <a:pt x="231967" y="267478"/>
                </a:lnTo>
                <a:lnTo>
                  <a:pt x="270341" y="244310"/>
                </a:lnTo>
                <a:lnTo>
                  <a:pt x="299215" y="217667"/>
                </a:lnTo>
                <a:lnTo>
                  <a:pt x="323734" y="156696"/>
                </a:lnTo>
                <a:lnTo>
                  <a:pt x="317373" y="125113"/>
                </a:lnTo>
                <a:lnTo>
                  <a:pt x="270262" y="69081"/>
                </a:lnTo>
                <a:lnTo>
                  <a:pt x="232029" y="45891"/>
                </a:lnTo>
                <a:lnTo>
                  <a:pt x="185688" y="26758"/>
                </a:lnTo>
                <a:lnTo>
                  <a:pt x="132500" y="12312"/>
                </a:lnTo>
                <a:lnTo>
                  <a:pt x="73722" y="3183"/>
                </a:lnTo>
                <a:lnTo>
                  <a:pt x="10613" y="0"/>
                </a:lnTo>
                <a:close/>
              </a:path>
            </a:pathLst>
          </a:custGeom>
          <a:solidFill>
            <a:srgbClr val="00B7F0">
              <a:alpha val="16998"/>
            </a:srgbClr>
          </a:solidFill>
        </p:spPr>
        <p:txBody>
          <a:bodyPr wrap="square" lIns="0" tIns="0" rIns="0" bIns="0" rtlCol="0"/>
          <a:lstStyle/>
          <a:p>
            <a:endParaRPr/>
          </a:p>
        </p:txBody>
      </p:sp>
      <p:sp>
        <p:nvSpPr>
          <p:cNvPr id="20" name="bk object 20"/>
          <p:cNvSpPr/>
          <p:nvPr/>
        </p:nvSpPr>
        <p:spPr>
          <a:xfrm>
            <a:off x="0" y="9031191"/>
            <a:ext cx="2007235" cy="1482725"/>
          </a:xfrm>
          <a:custGeom>
            <a:avLst/>
            <a:gdLst/>
            <a:ahLst/>
            <a:cxnLst/>
            <a:rect l="l" t="t" r="r" b="b"/>
            <a:pathLst>
              <a:path w="2007235" h="1482725">
                <a:moveTo>
                  <a:pt x="1176134" y="0"/>
                </a:moveTo>
                <a:lnTo>
                  <a:pt x="0" y="0"/>
                </a:lnTo>
                <a:lnTo>
                  <a:pt x="0" y="1166183"/>
                </a:lnTo>
                <a:lnTo>
                  <a:pt x="454684" y="1166183"/>
                </a:lnTo>
                <a:lnTo>
                  <a:pt x="487177" y="1168313"/>
                </a:lnTo>
                <a:lnTo>
                  <a:pt x="544905" y="1184192"/>
                </a:lnTo>
                <a:lnTo>
                  <a:pt x="592644" y="1217319"/>
                </a:lnTo>
                <a:lnTo>
                  <a:pt x="615817" y="1267114"/>
                </a:lnTo>
                <a:lnTo>
                  <a:pt x="612291" y="1295100"/>
                </a:lnTo>
                <a:lnTo>
                  <a:pt x="590541" y="1329159"/>
                </a:lnTo>
                <a:lnTo>
                  <a:pt x="552651" y="1355533"/>
                </a:lnTo>
                <a:lnTo>
                  <a:pt x="503265" y="1372570"/>
                </a:lnTo>
                <a:lnTo>
                  <a:pt x="447029" y="1378616"/>
                </a:lnTo>
                <a:lnTo>
                  <a:pt x="0" y="1378616"/>
                </a:lnTo>
                <a:lnTo>
                  <a:pt x="0" y="1482257"/>
                </a:lnTo>
                <a:lnTo>
                  <a:pt x="1680112" y="1482257"/>
                </a:lnTo>
                <a:lnTo>
                  <a:pt x="1738429" y="1478807"/>
                </a:lnTo>
                <a:lnTo>
                  <a:pt x="1793851" y="1468869"/>
                </a:lnTo>
                <a:lnTo>
                  <a:pt x="1845260" y="1453058"/>
                </a:lnTo>
                <a:lnTo>
                  <a:pt x="1891537" y="1431988"/>
                </a:lnTo>
                <a:lnTo>
                  <a:pt x="1931565" y="1406275"/>
                </a:lnTo>
                <a:lnTo>
                  <a:pt x="1964225" y="1376535"/>
                </a:lnTo>
                <a:lnTo>
                  <a:pt x="1988399" y="1343382"/>
                </a:lnTo>
                <a:lnTo>
                  <a:pt x="2002968" y="1307432"/>
                </a:lnTo>
                <a:lnTo>
                  <a:pt x="2006814" y="1269300"/>
                </a:lnTo>
                <a:lnTo>
                  <a:pt x="1999052" y="1229633"/>
                </a:lnTo>
                <a:lnTo>
                  <a:pt x="1980461" y="1192760"/>
                </a:lnTo>
                <a:lnTo>
                  <a:pt x="1952173" y="1159339"/>
                </a:lnTo>
                <a:lnTo>
                  <a:pt x="1915320" y="1130027"/>
                </a:lnTo>
                <a:lnTo>
                  <a:pt x="1878644" y="1109479"/>
                </a:lnTo>
                <a:lnTo>
                  <a:pt x="1837520" y="1092752"/>
                </a:lnTo>
                <a:lnTo>
                  <a:pt x="1792525" y="1080274"/>
                </a:lnTo>
                <a:lnTo>
                  <a:pt x="1744237" y="1072473"/>
                </a:lnTo>
                <a:lnTo>
                  <a:pt x="1693232" y="1069777"/>
                </a:lnTo>
                <a:lnTo>
                  <a:pt x="1281716" y="1069777"/>
                </a:lnTo>
                <a:lnTo>
                  <a:pt x="1228843" y="1066994"/>
                </a:lnTo>
                <a:lnTo>
                  <a:pt x="1178758" y="1058921"/>
                </a:lnTo>
                <a:lnTo>
                  <a:pt x="1132116" y="1045973"/>
                </a:lnTo>
                <a:lnTo>
                  <a:pt x="1089570" y="1028564"/>
                </a:lnTo>
                <a:lnTo>
                  <a:pt x="1051775" y="1007109"/>
                </a:lnTo>
                <a:lnTo>
                  <a:pt x="1011915" y="975550"/>
                </a:lnTo>
                <a:lnTo>
                  <a:pt x="981924" y="939279"/>
                </a:lnTo>
                <a:lnTo>
                  <a:pt x="963030" y="899136"/>
                </a:lnTo>
                <a:lnTo>
                  <a:pt x="956459" y="855962"/>
                </a:lnTo>
                <a:lnTo>
                  <a:pt x="961698" y="817422"/>
                </a:lnTo>
                <a:lnTo>
                  <a:pt x="976805" y="781166"/>
                </a:lnTo>
                <a:lnTo>
                  <a:pt x="1000861" y="747796"/>
                </a:lnTo>
                <a:lnTo>
                  <a:pt x="1032947" y="717911"/>
                </a:lnTo>
                <a:lnTo>
                  <a:pt x="1072147" y="692113"/>
                </a:lnTo>
                <a:lnTo>
                  <a:pt x="1117542" y="671003"/>
                </a:lnTo>
                <a:lnTo>
                  <a:pt x="1168213" y="655180"/>
                </a:lnTo>
                <a:lnTo>
                  <a:pt x="1223244" y="645246"/>
                </a:lnTo>
                <a:lnTo>
                  <a:pt x="1281716" y="641801"/>
                </a:lnTo>
                <a:lnTo>
                  <a:pt x="1551477" y="639571"/>
                </a:lnTo>
                <a:lnTo>
                  <a:pt x="1607799" y="633632"/>
                </a:lnTo>
                <a:lnTo>
                  <a:pt x="1657502" y="616847"/>
                </a:lnTo>
                <a:lnTo>
                  <a:pt x="1695937" y="590763"/>
                </a:lnTo>
                <a:lnTo>
                  <a:pt x="1718457" y="556924"/>
                </a:lnTo>
                <a:lnTo>
                  <a:pt x="1722604" y="528556"/>
                </a:lnTo>
                <a:lnTo>
                  <a:pt x="1715808" y="501793"/>
                </a:lnTo>
                <a:lnTo>
                  <a:pt x="1675055" y="457084"/>
                </a:lnTo>
                <a:lnTo>
                  <a:pt x="1623333" y="434191"/>
                </a:lnTo>
                <a:lnTo>
                  <a:pt x="1592932" y="427985"/>
                </a:lnTo>
                <a:lnTo>
                  <a:pt x="414873" y="427985"/>
                </a:lnTo>
                <a:lnTo>
                  <a:pt x="382293" y="425801"/>
                </a:lnTo>
                <a:lnTo>
                  <a:pt x="324205" y="409680"/>
                </a:lnTo>
                <a:lnTo>
                  <a:pt x="278983" y="379347"/>
                </a:lnTo>
                <a:lnTo>
                  <a:pt x="254462" y="337525"/>
                </a:lnTo>
                <a:lnTo>
                  <a:pt x="252847" y="313895"/>
                </a:lnTo>
                <a:lnTo>
                  <a:pt x="264388" y="281477"/>
                </a:lnTo>
                <a:lnTo>
                  <a:pt x="290312" y="253909"/>
                </a:lnTo>
                <a:lnTo>
                  <a:pt x="327574" y="232542"/>
                </a:lnTo>
                <a:lnTo>
                  <a:pt x="373131" y="218729"/>
                </a:lnTo>
                <a:lnTo>
                  <a:pt x="423941" y="213824"/>
                </a:lnTo>
                <a:lnTo>
                  <a:pt x="1167573" y="213824"/>
                </a:lnTo>
                <a:lnTo>
                  <a:pt x="1218317" y="208933"/>
                </a:lnTo>
                <a:lnTo>
                  <a:pt x="1263834" y="195157"/>
                </a:lnTo>
                <a:lnTo>
                  <a:pt x="1301087" y="173842"/>
                </a:lnTo>
                <a:lnTo>
                  <a:pt x="1327040" y="146332"/>
                </a:lnTo>
                <a:lnTo>
                  <a:pt x="1338657" y="113974"/>
                </a:lnTo>
                <a:lnTo>
                  <a:pt x="1337091" y="90272"/>
                </a:lnTo>
                <a:lnTo>
                  <a:pt x="1312565" y="48467"/>
                </a:lnTo>
                <a:lnTo>
                  <a:pt x="1267297" y="18304"/>
                </a:lnTo>
                <a:lnTo>
                  <a:pt x="1209000" y="2183"/>
                </a:lnTo>
                <a:lnTo>
                  <a:pt x="1176134" y="0"/>
                </a:lnTo>
                <a:close/>
              </a:path>
              <a:path w="2007235" h="1482725">
                <a:moveTo>
                  <a:pt x="1559823" y="425755"/>
                </a:moveTo>
                <a:lnTo>
                  <a:pt x="414873" y="427985"/>
                </a:lnTo>
                <a:lnTo>
                  <a:pt x="1592932" y="427985"/>
                </a:lnTo>
                <a:lnTo>
                  <a:pt x="1592707" y="427939"/>
                </a:lnTo>
                <a:lnTo>
                  <a:pt x="1559823" y="425755"/>
                </a:lnTo>
                <a:close/>
              </a:path>
            </a:pathLst>
          </a:custGeom>
          <a:solidFill>
            <a:srgbClr val="00B7F0">
              <a:alpha val="16000"/>
            </a:srgbClr>
          </a:solidFill>
        </p:spPr>
        <p:txBody>
          <a:bodyPr wrap="square" lIns="0" tIns="0" rIns="0" bIns="0" rtlCol="0"/>
          <a:lstStyle/>
          <a:p>
            <a:endParaRPr/>
          </a:p>
        </p:txBody>
      </p:sp>
      <p:sp>
        <p:nvSpPr>
          <p:cNvPr id="2" name="Holder 2"/>
          <p:cNvSpPr>
            <a:spLocks noGrp="1"/>
          </p:cNvSpPr>
          <p:nvPr>
            <p:ph type="title"/>
          </p:nvPr>
        </p:nvSpPr>
        <p:spPr>
          <a:xfrm>
            <a:off x="8953245" y="3156456"/>
            <a:ext cx="2197608" cy="1018539"/>
          </a:xfrm>
          <a:prstGeom prst="rect">
            <a:avLst/>
          </a:prstGeom>
        </p:spPr>
        <p:txBody>
          <a:bodyPr wrap="square" lIns="0" tIns="0" rIns="0" bIns="0">
            <a:spAutoFit/>
          </a:bodyPr>
          <a:lstStyle>
            <a:lvl1pPr>
              <a:defRPr sz="6500" b="1" i="0">
                <a:solidFill>
                  <a:srgbClr val="00AEEF"/>
                </a:solidFill>
                <a:latin typeface="Arial Black"/>
                <a:cs typeface="Arial Black"/>
              </a:defRPr>
            </a:lvl1pPr>
          </a:lstStyle>
          <a:p>
            <a:endParaRPr/>
          </a:p>
        </p:txBody>
      </p:sp>
      <p:sp>
        <p:nvSpPr>
          <p:cNvPr id="3" name="Holder 3"/>
          <p:cNvSpPr>
            <a:spLocks noGrp="1"/>
          </p:cNvSpPr>
          <p:nvPr>
            <p:ph type="body" idx="1"/>
          </p:nvPr>
        </p:nvSpPr>
        <p:spPr>
          <a:xfrm>
            <a:off x="1005205" y="2601150"/>
            <a:ext cx="18093690"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835394" y="10517696"/>
            <a:ext cx="6433312" cy="565467"/>
          </a:xfrm>
          <a:prstGeom prst="rect">
            <a:avLst/>
          </a:prstGeom>
        </p:spPr>
        <p:txBody>
          <a:bodyPr wrap="square" lIns="0" tIns="0" rIns="0" bIns="0">
            <a:spAutoFit/>
          </a:bodyPr>
          <a:lstStyle>
            <a:lvl1pPr algn="ctr">
              <a:defRPr>
                <a:solidFill>
                  <a:schemeClr val="tx1">
                    <a:tint val="75000"/>
                  </a:schemeClr>
                </a:solidFill>
              </a:defRPr>
            </a:lvl1pPr>
          </a:lstStyle>
          <a:p>
            <a:r>
              <a:rPr lang="fr-FR"/>
              <a:t>2</a:t>
            </a:r>
            <a:endParaRP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5D77B1A2-31F9-42F6-A208-689983E5277F}" type="datetime1">
              <a:rPr lang="en-US" smtClean="0"/>
              <a:t>4/27/2023</a:t>
            </a:fld>
            <a:endParaRPr lang="en-US"/>
          </a:p>
        </p:txBody>
      </p:sp>
      <p:sp>
        <p:nvSpPr>
          <p:cNvPr id="6" name="Holder 6"/>
          <p:cNvSpPr>
            <a:spLocks noGrp="1"/>
          </p:cNvSpPr>
          <p:nvPr>
            <p:ph type="sldNum" sz="quarter" idx="7"/>
          </p:nvPr>
        </p:nvSpPr>
        <p:spPr>
          <a:xfrm>
            <a:off x="14474953" y="10517696"/>
            <a:ext cx="4623943" cy="56546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unsa.org/Donnees-chomage-Quelles-difference-entre-l-INSEE-et-Pole-emploi.html"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6425" y="10708347"/>
            <a:ext cx="11317225" cy="452688"/>
          </a:xfrm>
          <a:prstGeom prst="rect">
            <a:avLst/>
          </a:prstGeom>
        </p:spPr>
        <p:txBody>
          <a:bodyPr vert="horz" wrap="square" lIns="0" tIns="13970" rIns="0" bIns="0" rtlCol="0">
            <a:spAutoFit/>
          </a:bodyPr>
          <a:lstStyle/>
          <a:p>
            <a:pPr marL="12700">
              <a:lnSpc>
                <a:spcPct val="100000"/>
              </a:lnSpc>
              <a:spcBef>
                <a:spcPts val="110"/>
              </a:spcBef>
            </a:pPr>
            <a:r>
              <a:rPr lang="fr-FR" sz="2850" dirty="0">
                <a:solidFill>
                  <a:srgbClr val="262261"/>
                </a:solidFill>
                <a:latin typeface="Arial Rounded MT Bold"/>
                <a:cs typeface="Arial Rounded MT Bold"/>
              </a:rPr>
              <a:t>Secteur Emploi – Economie -  Formation Professionnelle</a:t>
            </a:r>
            <a:endParaRPr sz="2150" dirty="0">
              <a:latin typeface="Arial Rounded MT Bold"/>
              <a:cs typeface="Arial Rounded MT Bold"/>
            </a:endParaRPr>
          </a:p>
        </p:txBody>
      </p:sp>
      <p:sp>
        <p:nvSpPr>
          <p:cNvPr id="3" name="object 3"/>
          <p:cNvSpPr txBox="1">
            <a:spLocks noGrp="1"/>
          </p:cNvSpPr>
          <p:nvPr>
            <p:ph type="title"/>
          </p:nvPr>
        </p:nvSpPr>
        <p:spPr>
          <a:xfrm>
            <a:off x="2275186" y="3156456"/>
            <a:ext cx="14833647" cy="4261423"/>
          </a:xfrm>
          <a:prstGeom prst="rect">
            <a:avLst/>
          </a:prstGeom>
        </p:spPr>
        <p:txBody>
          <a:bodyPr vert="horz" wrap="square" lIns="0" tIns="13970" rIns="0" bIns="0" rtlCol="0">
            <a:spAutoFit/>
          </a:bodyPr>
          <a:lstStyle/>
          <a:p>
            <a:pPr marL="12700" algn="ctr">
              <a:lnSpc>
                <a:spcPct val="100000"/>
              </a:lnSpc>
              <a:spcBef>
                <a:spcPts val="110"/>
              </a:spcBef>
            </a:pPr>
            <a:br>
              <a:rPr lang="fr-FR" sz="6000" spc="5" dirty="0">
                <a:solidFill>
                  <a:schemeClr val="tx1"/>
                </a:solidFill>
                <a:latin typeface="Arial" panose="020B0604020202020204" pitchFamily="34" charset="0"/>
                <a:cs typeface="Arial" panose="020B0604020202020204" pitchFamily="34" charset="0"/>
              </a:rPr>
            </a:br>
            <a:r>
              <a:rPr lang="fr-FR" sz="9600" spc="5" dirty="0">
                <a:solidFill>
                  <a:schemeClr val="tx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L’essentiel de l’éco</a:t>
            </a:r>
            <a:br>
              <a:rPr lang="fr-FR" sz="6000" spc="5"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fr-FR" sz="6000" spc="5"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fr-FR" sz="6000" spc="5"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Annexes</a:t>
            </a:r>
            <a:endParaRPr sz="6000" spc="5"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object 5"/>
          <p:cNvSpPr/>
          <p:nvPr/>
        </p:nvSpPr>
        <p:spPr>
          <a:xfrm>
            <a:off x="18351913" y="9589921"/>
            <a:ext cx="1344763" cy="1344770"/>
          </a:xfrm>
          <a:prstGeom prst="rect">
            <a:avLst/>
          </a:prstGeom>
          <a:blipFill>
            <a:blip r:embed="rId3" cstate="print"/>
            <a:stretch>
              <a:fillRect/>
            </a:stretch>
          </a:blipFill>
        </p:spPr>
        <p:txBody>
          <a:bodyPr wrap="square" lIns="0" tIns="0" rIns="0" bIns="0" rtlCol="0"/>
          <a:lstStyle/>
          <a:p>
            <a:endParaRPr/>
          </a:p>
        </p:txBody>
      </p:sp>
      <p:sp>
        <p:nvSpPr>
          <p:cNvPr id="4" name="ZoneTexte 3">
            <a:extLst>
              <a:ext uri="{FF2B5EF4-FFF2-40B4-BE49-F238E27FC236}">
                <a16:creationId xmlns:a16="http://schemas.microsoft.com/office/drawing/2014/main" id="{EAA99547-EE64-641C-6B57-2DFA60EE6C5B}"/>
              </a:ext>
            </a:extLst>
          </p:cNvPr>
          <p:cNvSpPr txBox="1"/>
          <p:nvPr/>
        </p:nvSpPr>
        <p:spPr>
          <a:xfrm>
            <a:off x="13580442" y="10185127"/>
            <a:ext cx="4032448" cy="523220"/>
          </a:xfrm>
          <a:prstGeom prst="rect">
            <a:avLst/>
          </a:prstGeom>
          <a:noFill/>
        </p:spPr>
        <p:txBody>
          <a:bodyPr wrap="square" rtlCol="0">
            <a:spAutoFit/>
          </a:bodyPr>
          <a:lstStyle/>
          <a:p>
            <a:r>
              <a:rPr lang="fr-FR" sz="2800" b="1" dirty="0">
                <a:effectLst>
                  <a:outerShdw blurRad="38100" dist="38100" dir="2700000" algn="tl">
                    <a:srgbClr val="000000">
                      <a:alpha val="43137"/>
                    </a:srgbClr>
                  </a:outerShdw>
                </a:effectLst>
              </a:rPr>
              <a:t>Avril 2023</a:t>
            </a:r>
          </a:p>
        </p:txBody>
      </p:sp>
      <p:sp>
        <p:nvSpPr>
          <p:cNvPr id="6" name="Espace réservé du numéro de diapositive 5">
            <a:extLst>
              <a:ext uri="{FF2B5EF4-FFF2-40B4-BE49-F238E27FC236}">
                <a16:creationId xmlns:a16="http://schemas.microsoft.com/office/drawing/2014/main" id="{6D2DC0B6-BD52-BD23-E42C-A6FA248D8B56}"/>
              </a:ext>
            </a:extLst>
          </p:cNvPr>
          <p:cNvSpPr>
            <a:spLocks noGrp="1"/>
          </p:cNvSpPr>
          <p:nvPr>
            <p:ph type="sldNum" sz="quarter" idx="7"/>
          </p:nvPr>
        </p:nvSpPr>
        <p:spPr/>
        <p:txBody>
          <a:bodyPr/>
          <a:lstStyle/>
          <a:p>
            <a:fld id="{B6F15528-21DE-4FAA-801E-634DDDAF4B2B}" type="slidenum">
              <a:rPr lang="fr-FR" smtClean="0"/>
              <a:t>1</a:t>
            </a:fld>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ZoneTexte 4">
            <a:extLst>
              <a:ext uri="{FF2B5EF4-FFF2-40B4-BE49-F238E27FC236}">
                <a16:creationId xmlns:a16="http://schemas.microsoft.com/office/drawing/2014/main" id="{99752EE4-FF28-0934-26F7-8AC3FEAEFF75}"/>
              </a:ext>
            </a:extLst>
          </p:cNvPr>
          <p:cNvSpPr txBox="1"/>
          <p:nvPr/>
        </p:nvSpPr>
        <p:spPr>
          <a:xfrm>
            <a:off x="2059162" y="1455564"/>
            <a:ext cx="16561840" cy="9192260"/>
          </a:xfrm>
          <a:prstGeom prst="rect">
            <a:avLst/>
          </a:prstGeom>
          <a:noFill/>
        </p:spPr>
        <p:txBody>
          <a:bodyPr wrap="square" rtlCol="0">
            <a:spAutoFit/>
          </a:bodyPr>
          <a:lstStyle/>
          <a:p>
            <a:pPr algn="just" rtl="0">
              <a:spcBef>
                <a:spcPts val="0"/>
              </a:spcBef>
              <a:spcAft>
                <a:spcPts val="800"/>
              </a:spcAft>
            </a:pPr>
            <a:r>
              <a:rPr lang="fr-FR" sz="3600" b="1" i="0" u="none" strike="noStrike" dirty="0">
                <a:solidFill>
                  <a:srgbClr val="000000"/>
                </a:solidFill>
                <a:effectLst/>
              </a:rPr>
              <a:t>A savoir</a:t>
            </a:r>
            <a:r>
              <a:rPr lang="fr-FR" sz="3600" b="0" i="0" u="none" strike="noStrike" dirty="0">
                <a:solidFill>
                  <a:srgbClr val="000000"/>
                </a:solidFill>
                <a:effectLst/>
              </a:rPr>
              <a:t> : L’inflation est l’augmentation </a:t>
            </a:r>
            <a:r>
              <a:rPr lang="fr-FR" sz="3600" dirty="0">
                <a:solidFill>
                  <a:srgbClr val="000000"/>
                </a:solidFill>
              </a:rPr>
              <a:t>du niveau général des prix. E</a:t>
            </a:r>
            <a:r>
              <a:rPr lang="fr-FR" sz="3600" b="0" i="0" u="none" strike="noStrike" dirty="0">
                <a:solidFill>
                  <a:srgbClr val="000000"/>
                </a:solidFill>
                <a:effectLst/>
              </a:rPr>
              <a:t>n France, elle est mesurée par l’INSEE à partir de l’</a:t>
            </a:r>
            <a:r>
              <a:rPr lang="fr-FR" sz="3600" b="1" i="0" u="none" strike="noStrike" dirty="0">
                <a:solidFill>
                  <a:srgbClr val="000000"/>
                </a:solidFill>
                <a:effectLst/>
              </a:rPr>
              <a:t>indice des prix à la consommation (IPC)</a:t>
            </a:r>
            <a:r>
              <a:rPr lang="fr-FR" sz="3600" b="0" i="0" u="none" strike="noStrike" dirty="0">
                <a:solidFill>
                  <a:srgbClr val="000000"/>
                </a:solidFill>
                <a:effectLst/>
              </a:rPr>
              <a:t>. Les institutions européennes (Commission européenne, BCE) mais aussi la Banque de France utilisent l’</a:t>
            </a:r>
            <a:r>
              <a:rPr lang="fr-FR" sz="3600" b="1" i="0" u="none" strike="noStrike" dirty="0">
                <a:solidFill>
                  <a:srgbClr val="000000"/>
                </a:solidFill>
                <a:effectLst/>
              </a:rPr>
              <a:t>indice des prix à la consommation harmonisé (IPCH),</a:t>
            </a:r>
            <a:r>
              <a:rPr lang="fr-FR" sz="3600" b="0" i="0" u="none" strike="noStrike" dirty="0">
                <a:solidFill>
                  <a:srgbClr val="000000"/>
                </a:solidFill>
                <a:effectLst/>
              </a:rPr>
              <a:t> qui est utilisé à des fins de comparaison au sein de la zone euro, chacun des États ayant des modalités de calcul différentes concernant leur indice de prix nationaux.</a:t>
            </a:r>
          </a:p>
          <a:p>
            <a:pPr algn="just" rtl="0">
              <a:spcBef>
                <a:spcPts val="0"/>
              </a:spcBef>
              <a:spcAft>
                <a:spcPts val="800"/>
              </a:spcAft>
            </a:pPr>
            <a:endParaRPr lang="fr-FR" sz="3600" dirty="0">
              <a:effectLst/>
            </a:endParaRPr>
          </a:p>
          <a:p>
            <a:pPr algn="just" rtl="0">
              <a:spcBef>
                <a:spcPts val="0"/>
              </a:spcBef>
              <a:spcAft>
                <a:spcPts val="800"/>
              </a:spcAft>
            </a:pPr>
            <a:r>
              <a:rPr lang="fr-FR" sz="3600" b="0" i="0" u="none" strike="noStrike" dirty="0">
                <a:solidFill>
                  <a:srgbClr val="000000"/>
                </a:solidFill>
                <a:effectLst/>
              </a:rPr>
              <a:t>En France, la différence principale entre l’IPC et l’IPCH porte sur les prestations de santé. L’IPC intègre l’ensemble du prix de la prestation de santé alors que l’IPCH ne retient que la dépense effective des ménages, nette des remboursements de l’assurance-maladie. </a:t>
            </a:r>
          </a:p>
          <a:p>
            <a:pPr algn="just" rtl="0">
              <a:spcBef>
                <a:spcPts val="0"/>
              </a:spcBef>
              <a:spcAft>
                <a:spcPts val="800"/>
              </a:spcAft>
            </a:pPr>
            <a:endParaRPr lang="fr-FR" sz="3600" dirty="0">
              <a:effectLst/>
            </a:endParaRPr>
          </a:p>
          <a:p>
            <a:pPr algn="just" rtl="0">
              <a:spcBef>
                <a:spcPts val="0"/>
              </a:spcBef>
              <a:spcAft>
                <a:spcPts val="800"/>
              </a:spcAft>
            </a:pPr>
            <a:r>
              <a:rPr lang="fr-FR" sz="3600" b="0" i="0" u="none" strike="noStrike" dirty="0">
                <a:solidFill>
                  <a:srgbClr val="000000"/>
                </a:solidFill>
                <a:effectLst/>
              </a:rPr>
              <a:t>Par exemple, l’inflation en France en 2022 était de 5,2% selon l’INSEE mais de 5,9% en prenant comme référence l’IPCH.</a:t>
            </a:r>
            <a:endParaRPr lang="fr-FR" sz="3600" dirty="0">
              <a:effectLst/>
            </a:endParaRPr>
          </a:p>
          <a:p>
            <a:endParaRPr lang="fr-FR" dirty="0"/>
          </a:p>
        </p:txBody>
      </p:sp>
      <p:sp>
        <p:nvSpPr>
          <p:cNvPr id="7" name="Espace réservé du numéro de diapositive 6">
            <a:extLst>
              <a:ext uri="{FF2B5EF4-FFF2-40B4-BE49-F238E27FC236}">
                <a16:creationId xmlns:a16="http://schemas.microsoft.com/office/drawing/2014/main" id="{A488DC00-FD85-E433-C75A-0BBA1DC2CBAB}"/>
              </a:ext>
            </a:extLst>
          </p:cNvPr>
          <p:cNvSpPr>
            <a:spLocks noGrp="1"/>
          </p:cNvSpPr>
          <p:nvPr>
            <p:ph type="sldNum" sz="quarter" idx="7"/>
          </p:nvPr>
        </p:nvSpPr>
        <p:spPr/>
        <p:txBody>
          <a:bodyPr/>
          <a:lstStyle/>
          <a:p>
            <a:fld id="{B6F15528-21DE-4FAA-801E-634DDDAF4B2B}" type="slidenum">
              <a:rPr lang="fr-FR" smtClean="0"/>
              <a:t>10</a:t>
            </a:fld>
            <a:endParaRPr lang="fr-FR"/>
          </a:p>
        </p:txBody>
      </p:sp>
    </p:spTree>
    <p:extLst>
      <p:ext uri="{BB962C8B-B14F-4D97-AF65-F5344CB8AC3E}">
        <p14:creationId xmlns:p14="http://schemas.microsoft.com/office/powerpoint/2010/main" val="4000685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ZoneTexte 4">
            <a:extLst>
              <a:ext uri="{FF2B5EF4-FFF2-40B4-BE49-F238E27FC236}">
                <a16:creationId xmlns:a16="http://schemas.microsoft.com/office/drawing/2014/main" id="{A2F962D2-1C4C-1CE0-6397-90135F8FDFB6}"/>
              </a:ext>
            </a:extLst>
          </p:cNvPr>
          <p:cNvSpPr txBox="1"/>
          <p:nvPr/>
        </p:nvSpPr>
        <p:spPr>
          <a:xfrm>
            <a:off x="3296379" y="4414746"/>
            <a:ext cx="13321480" cy="1107996"/>
          </a:xfrm>
          <a:prstGeom prst="rect">
            <a:avLst/>
          </a:prstGeom>
          <a:noFill/>
        </p:spPr>
        <p:txBody>
          <a:bodyPr wrap="square" rtlCol="0">
            <a:spAutoFit/>
          </a:bodyPr>
          <a:lstStyle/>
          <a:p>
            <a:pPr algn="ctr"/>
            <a:r>
              <a:rPr lang="fr-FR" sz="6600" b="1" dirty="0">
                <a:effectLst>
                  <a:outerShdw blurRad="38100" dist="38100" dir="2700000" algn="tl">
                    <a:srgbClr val="000000">
                      <a:alpha val="43137"/>
                    </a:srgbClr>
                  </a:outerShdw>
                </a:effectLst>
              </a:rPr>
              <a:t>Emploi et chômage</a:t>
            </a:r>
          </a:p>
        </p:txBody>
      </p:sp>
      <p:sp>
        <p:nvSpPr>
          <p:cNvPr id="7" name="Espace réservé du numéro de diapositive 6">
            <a:extLst>
              <a:ext uri="{FF2B5EF4-FFF2-40B4-BE49-F238E27FC236}">
                <a16:creationId xmlns:a16="http://schemas.microsoft.com/office/drawing/2014/main" id="{5BB66E99-64F2-519C-3859-19D386CF5904}"/>
              </a:ext>
            </a:extLst>
          </p:cNvPr>
          <p:cNvSpPr>
            <a:spLocks noGrp="1"/>
          </p:cNvSpPr>
          <p:nvPr>
            <p:ph type="sldNum" sz="quarter" idx="7"/>
          </p:nvPr>
        </p:nvSpPr>
        <p:spPr/>
        <p:txBody>
          <a:bodyPr/>
          <a:lstStyle/>
          <a:p>
            <a:fld id="{B6F15528-21DE-4FAA-801E-634DDDAF4B2B}" type="slidenum">
              <a:rPr lang="fr-FR" smtClean="0"/>
              <a:t>11</a:t>
            </a:fld>
            <a:endParaRPr lang="fr-FR"/>
          </a:p>
        </p:txBody>
      </p:sp>
    </p:spTree>
    <p:extLst>
      <p:ext uri="{BB962C8B-B14F-4D97-AF65-F5344CB8AC3E}">
        <p14:creationId xmlns:p14="http://schemas.microsoft.com/office/powerpoint/2010/main" val="367174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ZoneTexte 4">
            <a:extLst>
              <a:ext uri="{FF2B5EF4-FFF2-40B4-BE49-F238E27FC236}">
                <a16:creationId xmlns:a16="http://schemas.microsoft.com/office/drawing/2014/main" id="{271AA470-9408-CC8C-158C-D2F225211F9E}"/>
              </a:ext>
            </a:extLst>
          </p:cNvPr>
          <p:cNvSpPr txBox="1"/>
          <p:nvPr/>
        </p:nvSpPr>
        <p:spPr>
          <a:xfrm>
            <a:off x="2203178" y="1190179"/>
            <a:ext cx="15913768" cy="2554545"/>
          </a:xfrm>
          <a:prstGeom prst="rect">
            <a:avLst/>
          </a:prstGeom>
          <a:noFill/>
        </p:spPr>
        <p:txBody>
          <a:bodyPr wrap="square" rtlCol="0">
            <a:spAutoFit/>
          </a:bodyPr>
          <a:lstStyle/>
          <a:p>
            <a:r>
              <a:rPr lang="fr-FR" sz="4000" b="0" i="0" u="none" strike="noStrike" dirty="0">
                <a:solidFill>
                  <a:srgbClr val="000000"/>
                </a:solidFill>
                <a:effectLst/>
                <a:latin typeface="Arial" panose="020B0604020202020204" pitchFamily="34" charset="0"/>
              </a:rPr>
              <a:t>La </a:t>
            </a:r>
            <a:r>
              <a:rPr lang="fr-FR" sz="4000" b="1" i="0" u="none" strike="noStrike" dirty="0">
                <a:solidFill>
                  <a:srgbClr val="000000"/>
                </a:solidFill>
                <a:effectLst/>
                <a:latin typeface="Arial" panose="020B0604020202020204" pitchFamily="34" charset="0"/>
              </a:rPr>
              <a:t>population active</a:t>
            </a:r>
            <a:r>
              <a:rPr lang="fr-FR" sz="4000" b="0" i="0" u="none" strike="noStrike" dirty="0">
                <a:solidFill>
                  <a:srgbClr val="000000"/>
                </a:solidFill>
                <a:effectLst/>
                <a:latin typeface="Arial" panose="020B0604020202020204" pitchFamily="34" charset="0"/>
              </a:rPr>
              <a:t> regroupe l’ensemble des personnes exerçant ou cherchant à exercer une activité professionnelle rémunérée. On distingue la population active occupée (exerçant une activité) de la population active inoccupée (chômeurs).</a:t>
            </a:r>
            <a:endParaRPr lang="fr-FR" sz="4000" dirty="0"/>
          </a:p>
        </p:txBody>
      </p:sp>
      <p:sp>
        <p:nvSpPr>
          <p:cNvPr id="7" name="Flèche : droite à entaille 6">
            <a:extLst>
              <a:ext uri="{FF2B5EF4-FFF2-40B4-BE49-F238E27FC236}">
                <a16:creationId xmlns:a16="http://schemas.microsoft.com/office/drawing/2014/main" id="{5B3A7A63-82E6-7601-DEE1-6BC2665C568C}"/>
              </a:ext>
            </a:extLst>
          </p:cNvPr>
          <p:cNvSpPr/>
          <p:nvPr/>
        </p:nvSpPr>
        <p:spPr>
          <a:xfrm>
            <a:off x="6307634" y="5558963"/>
            <a:ext cx="6480720" cy="775713"/>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1570CEE5-6DC5-71C7-F89C-FEABC7FE27F2}"/>
              </a:ext>
            </a:extLst>
          </p:cNvPr>
          <p:cNvSpPr txBox="1"/>
          <p:nvPr/>
        </p:nvSpPr>
        <p:spPr>
          <a:xfrm>
            <a:off x="2203178" y="5587335"/>
            <a:ext cx="4752528" cy="984885"/>
          </a:xfrm>
          <a:prstGeom prst="rect">
            <a:avLst/>
          </a:prstGeom>
          <a:noFill/>
        </p:spPr>
        <p:txBody>
          <a:bodyPr wrap="square" rtlCol="0">
            <a:spAutoFit/>
          </a:bodyPr>
          <a:lstStyle/>
          <a:p>
            <a:r>
              <a:rPr lang="fr-FR" sz="4000" b="0" i="0" u="none" strike="noStrike" dirty="0">
                <a:effectLst/>
                <a:latin typeface="Arial" panose="020B0604020202020204" pitchFamily="34" charset="0"/>
                <a:cs typeface="Arial" panose="020B0604020202020204" pitchFamily="34" charset="0"/>
              </a:rPr>
              <a:t>Population totale </a:t>
            </a:r>
            <a:endParaRPr lang="fr-FR" sz="4000" dirty="0">
              <a:effectLst/>
              <a:latin typeface="Arial" panose="020B0604020202020204" pitchFamily="34" charset="0"/>
              <a:cs typeface="Arial" panose="020B0604020202020204" pitchFamily="34" charset="0"/>
            </a:endParaRPr>
          </a:p>
          <a:p>
            <a:endParaRPr lang="fr-FR" dirty="0"/>
          </a:p>
        </p:txBody>
      </p:sp>
      <p:sp>
        <p:nvSpPr>
          <p:cNvPr id="9" name="ZoneTexte 8">
            <a:extLst>
              <a:ext uri="{FF2B5EF4-FFF2-40B4-BE49-F238E27FC236}">
                <a16:creationId xmlns:a16="http://schemas.microsoft.com/office/drawing/2014/main" id="{A7E80E9F-22C5-ECF1-0C28-555CF71AF8FE}"/>
              </a:ext>
            </a:extLst>
          </p:cNvPr>
          <p:cNvSpPr txBox="1"/>
          <p:nvPr/>
        </p:nvSpPr>
        <p:spPr>
          <a:xfrm>
            <a:off x="13076386" y="5592876"/>
            <a:ext cx="4824536" cy="707886"/>
          </a:xfrm>
          <a:prstGeom prst="rect">
            <a:avLst/>
          </a:prstGeom>
          <a:noFill/>
        </p:spPr>
        <p:txBody>
          <a:bodyPr wrap="square" rtlCol="0">
            <a:spAutoFit/>
          </a:bodyPr>
          <a:lstStyle/>
          <a:p>
            <a:r>
              <a:rPr lang="fr-FR" sz="4000" dirty="0"/>
              <a:t>67,4 millions (2022)</a:t>
            </a:r>
          </a:p>
        </p:txBody>
      </p:sp>
      <p:sp>
        <p:nvSpPr>
          <p:cNvPr id="10" name="Flèche : droite à entaille 9">
            <a:extLst>
              <a:ext uri="{FF2B5EF4-FFF2-40B4-BE49-F238E27FC236}">
                <a16:creationId xmlns:a16="http://schemas.microsoft.com/office/drawing/2014/main" id="{DA589188-ECDE-ABE1-E8EA-7204618561C1}"/>
              </a:ext>
            </a:extLst>
          </p:cNvPr>
          <p:cNvSpPr/>
          <p:nvPr/>
        </p:nvSpPr>
        <p:spPr>
          <a:xfrm>
            <a:off x="6307634" y="7382867"/>
            <a:ext cx="6480720" cy="80127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85612D89-3C43-1013-7F8F-332E1A61D198}"/>
              </a:ext>
            </a:extLst>
          </p:cNvPr>
          <p:cNvSpPr txBox="1"/>
          <p:nvPr/>
        </p:nvSpPr>
        <p:spPr>
          <a:xfrm>
            <a:off x="2203178" y="7429560"/>
            <a:ext cx="4536504" cy="707886"/>
          </a:xfrm>
          <a:prstGeom prst="rect">
            <a:avLst/>
          </a:prstGeom>
          <a:noFill/>
        </p:spPr>
        <p:txBody>
          <a:bodyPr wrap="square" rtlCol="0">
            <a:spAutoFit/>
          </a:bodyPr>
          <a:lstStyle/>
          <a:p>
            <a:r>
              <a:rPr lang="fr-FR" sz="4000" dirty="0"/>
              <a:t>Population active</a:t>
            </a:r>
          </a:p>
        </p:txBody>
      </p:sp>
      <p:sp>
        <p:nvSpPr>
          <p:cNvPr id="12" name="ZoneTexte 11">
            <a:extLst>
              <a:ext uri="{FF2B5EF4-FFF2-40B4-BE49-F238E27FC236}">
                <a16:creationId xmlns:a16="http://schemas.microsoft.com/office/drawing/2014/main" id="{9580E82C-2157-5792-50D1-8F716358DDCB}"/>
              </a:ext>
            </a:extLst>
          </p:cNvPr>
          <p:cNvSpPr txBox="1"/>
          <p:nvPr/>
        </p:nvSpPr>
        <p:spPr>
          <a:xfrm>
            <a:off x="13049316" y="7476253"/>
            <a:ext cx="5067630" cy="707886"/>
          </a:xfrm>
          <a:prstGeom prst="rect">
            <a:avLst/>
          </a:prstGeom>
          <a:noFill/>
        </p:spPr>
        <p:txBody>
          <a:bodyPr wrap="square" rtlCol="0">
            <a:spAutoFit/>
          </a:bodyPr>
          <a:lstStyle/>
          <a:p>
            <a:r>
              <a:rPr lang="fr-FR" sz="4000" dirty="0"/>
              <a:t>30,1 millions (2021)</a:t>
            </a:r>
          </a:p>
        </p:txBody>
      </p:sp>
      <p:sp>
        <p:nvSpPr>
          <p:cNvPr id="14" name="Espace réservé du numéro de diapositive 13">
            <a:extLst>
              <a:ext uri="{FF2B5EF4-FFF2-40B4-BE49-F238E27FC236}">
                <a16:creationId xmlns:a16="http://schemas.microsoft.com/office/drawing/2014/main" id="{79CCCC3E-2A80-4652-F600-05FC3E13ACCF}"/>
              </a:ext>
            </a:extLst>
          </p:cNvPr>
          <p:cNvSpPr>
            <a:spLocks noGrp="1"/>
          </p:cNvSpPr>
          <p:nvPr>
            <p:ph type="sldNum" sz="quarter" idx="7"/>
          </p:nvPr>
        </p:nvSpPr>
        <p:spPr/>
        <p:txBody>
          <a:bodyPr/>
          <a:lstStyle/>
          <a:p>
            <a:fld id="{B6F15528-21DE-4FAA-801E-634DDDAF4B2B}" type="slidenum">
              <a:rPr lang="fr-FR" smtClean="0"/>
              <a:t>12</a:t>
            </a:fld>
            <a:endParaRPr lang="fr-FR"/>
          </a:p>
        </p:txBody>
      </p:sp>
    </p:spTree>
    <p:extLst>
      <p:ext uri="{BB962C8B-B14F-4D97-AF65-F5344CB8AC3E}">
        <p14:creationId xmlns:p14="http://schemas.microsoft.com/office/powerpoint/2010/main" val="2909153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ZoneTexte 4">
            <a:extLst>
              <a:ext uri="{FF2B5EF4-FFF2-40B4-BE49-F238E27FC236}">
                <a16:creationId xmlns:a16="http://schemas.microsoft.com/office/drawing/2014/main" id="{9B34E5FC-F8DA-C37C-E545-B8A058794333}"/>
              </a:ext>
            </a:extLst>
          </p:cNvPr>
          <p:cNvSpPr txBox="1"/>
          <p:nvPr/>
        </p:nvSpPr>
        <p:spPr>
          <a:xfrm>
            <a:off x="1265422" y="686123"/>
            <a:ext cx="17833471" cy="2831544"/>
          </a:xfrm>
          <a:prstGeom prst="rect">
            <a:avLst/>
          </a:prstGeom>
          <a:noFill/>
        </p:spPr>
        <p:txBody>
          <a:bodyPr wrap="square" rtlCol="0">
            <a:spAutoFit/>
          </a:bodyPr>
          <a:lstStyle/>
          <a:p>
            <a:pPr algn="just"/>
            <a:r>
              <a:rPr lang="fr-FR" sz="3200" b="1" i="0" u="none" strike="noStrike" dirty="0">
                <a:solidFill>
                  <a:srgbClr val="000000"/>
                </a:solidFill>
                <a:effectLst/>
              </a:rPr>
              <a:t>Le chômage, calculé par l’INSEE, au sens du Bureau international du travail (BIT)</a:t>
            </a:r>
            <a:r>
              <a:rPr lang="fr-FR" sz="3200" b="0" i="0" u="none" strike="noStrike" dirty="0">
                <a:solidFill>
                  <a:srgbClr val="000000"/>
                </a:solidFill>
                <a:effectLst/>
              </a:rPr>
              <a:t> représente les personnes âgées de 15 ans ou plus qui sont sans emploi au cours de la semaine de référence, sont disponibles pour travailler dans les deux semaines à venir et ont effectué, au cours des quatre dernières semaines, une démarche active de recherche d’emploi ou ont trouvé un emploi qui commence dans les trois mois.</a:t>
            </a:r>
            <a:endParaRPr lang="fr-FR" sz="3200" dirty="0">
              <a:effectLst/>
            </a:endParaRPr>
          </a:p>
          <a:p>
            <a:endParaRPr lang="fr-FR" dirty="0"/>
          </a:p>
        </p:txBody>
      </p:sp>
      <p:graphicFrame>
        <p:nvGraphicFramePr>
          <p:cNvPr id="7" name="Graphique 6">
            <a:extLst>
              <a:ext uri="{FF2B5EF4-FFF2-40B4-BE49-F238E27FC236}">
                <a16:creationId xmlns:a16="http://schemas.microsoft.com/office/drawing/2014/main" id="{C19CD376-BC87-A132-A797-82FC4DA4D2FA}"/>
              </a:ext>
            </a:extLst>
          </p:cNvPr>
          <p:cNvGraphicFramePr/>
          <p:nvPr>
            <p:extLst>
              <p:ext uri="{D42A27DB-BD31-4B8C-83A1-F6EECF244321}">
                <p14:modId xmlns:p14="http://schemas.microsoft.com/office/powerpoint/2010/main" val="3482631675"/>
              </p:ext>
            </p:extLst>
          </p:nvPr>
        </p:nvGraphicFramePr>
        <p:xfrm>
          <a:off x="2707234" y="3588469"/>
          <a:ext cx="14185576" cy="5738614"/>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a:extLst>
              <a:ext uri="{FF2B5EF4-FFF2-40B4-BE49-F238E27FC236}">
                <a16:creationId xmlns:a16="http://schemas.microsoft.com/office/drawing/2014/main" id="{F1992FA3-14D7-4DE7-167C-E6FE6BCAE214}"/>
              </a:ext>
            </a:extLst>
          </p:cNvPr>
          <p:cNvSpPr txBox="1"/>
          <p:nvPr/>
        </p:nvSpPr>
        <p:spPr>
          <a:xfrm>
            <a:off x="2707234" y="9399091"/>
            <a:ext cx="5328592" cy="1167243"/>
          </a:xfrm>
          <a:prstGeom prst="rect">
            <a:avLst/>
          </a:prstGeom>
          <a:noFill/>
        </p:spPr>
        <p:txBody>
          <a:bodyPr wrap="square" rtlCol="0">
            <a:spAutoFit/>
          </a:bodyPr>
          <a:lstStyle/>
          <a:p>
            <a:pPr algn="just">
              <a:lnSpc>
                <a:spcPct val="107000"/>
              </a:lnSpc>
              <a:spcAft>
                <a:spcPts val="800"/>
              </a:spcAft>
            </a:pPr>
            <a:r>
              <a:rPr lang="fr-FR" sz="1800" dirty="0">
                <a:effectLst/>
                <a:latin typeface="Arial" panose="020B0604020202020204" pitchFamily="34" charset="0"/>
                <a:ea typeface="Calibri" panose="020F0502020204030204" pitchFamily="34" charset="0"/>
              </a:rPr>
              <a:t>Source : INSEE, 2022, 2023</a:t>
            </a:r>
            <a:endParaRPr lang="fr-FR" sz="1800" dirty="0">
              <a:effectLst/>
              <a:latin typeface="Calibri" panose="020F0502020204030204" pitchFamily="34" charset="0"/>
              <a:ea typeface="Calibri" panose="020F0502020204030204" pitchFamily="34" charset="0"/>
            </a:endParaRPr>
          </a:p>
          <a:p>
            <a:pPr algn="just">
              <a:lnSpc>
                <a:spcPct val="107000"/>
              </a:lnSpc>
              <a:spcAft>
                <a:spcPts val="800"/>
              </a:spcAft>
            </a:pPr>
            <a:r>
              <a:rPr lang="fr-FR" sz="1800" dirty="0">
                <a:effectLst/>
                <a:latin typeface="Arial" panose="020B0604020202020204" pitchFamily="34" charset="0"/>
                <a:ea typeface="Calibri" panose="020F0502020204030204" pitchFamily="34" charset="0"/>
              </a:rPr>
              <a:t>Note : Au T4 de chaque année.</a:t>
            </a:r>
            <a:endParaRPr lang="fr-FR" sz="1800" dirty="0">
              <a:effectLst/>
              <a:latin typeface="Calibri" panose="020F0502020204030204" pitchFamily="34" charset="0"/>
              <a:ea typeface="Calibri" panose="020F0502020204030204" pitchFamily="34" charset="0"/>
            </a:endParaRPr>
          </a:p>
          <a:p>
            <a:pPr algn="just"/>
            <a:endParaRPr lang="fr-FR" dirty="0"/>
          </a:p>
        </p:txBody>
      </p:sp>
      <p:sp>
        <p:nvSpPr>
          <p:cNvPr id="9" name="Espace réservé du numéro de diapositive 8">
            <a:extLst>
              <a:ext uri="{FF2B5EF4-FFF2-40B4-BE49-F238E27FC236}">
                <a16:creationId xmlns:a16="http://schemas.microsoft.com/office/drawing/2014/main" id="{F5BB8D4A-1104-1F1E-0FDD-C1CA16CF6F6E}"/>
              </a:ext>
            </a:extLst>
          </p:cNvPr>
          <p:cNvSpPr>
            <a:spLocks noGrp="1"/>
          </p:cNvSpPr>
          <p:nvPr>
            <p:ph type="sldNum" sz="quarter" idx="7"/>
          </p:nvPr>
        </p:nvSpPr>
        <p:spPr/>
        <p:txBody>
          <a:bodyPr/>
          <a:lstStyle/>
          <a:p>
            <a:fld id="{B6F15528-21DE-4FAA-801E-634DDDAF4B2B}" type="slidenum">
              <a:rPr lang="fr-FR" smtClean="0"/>
              <a:t>13</a:t>
            </a:fld>
            <a:endParaRPr lang="fr-FR"/>
          </a:p>
        </p:txBody>
      </p:sp>
    </p:spTree>
    <p:extLst>
      <p:ext uri="{BB962C8B-B14F-4D97-AF65-F5344CB8AC3E}">
        <p14:creationId xmlns:p14="http://schemas.microsoft.com/office/powerpoint/2010/main" val="1242524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graphicFrame>
        <p:nvGraphicFramePr>
          <p:cNvPr id="5" name="Graphique 4">
            <a:extLst>
              <a:ext uri="{FF2B5EF4-FFF2-40B4-BE49-F238E27FC236}">
                <a16:creationId xmlns:a16="http://schemas.microsoft.com/office/drawing/2014/main" id="{1C593D64-3ED3-D172-5745-099CFF8F42A1}"/>
              </a:ext>
            </a:extLst>
          </p:cNvPr>
          <p:cNvGraphicFramePr/>
          <p:nvPr>
            <p:extLst>
              <p:ext uri="{D42A27DB-BD31-4B8C-83A1-F6EECF244321}">
                <p14:modId xmlns:p14="http://schemas.microsoft.com/office/powerpoint/2010/main" val="3580333071"/>
              </p:ext>
            </p:extLst>
          </p:nvPr>
        </p:nvGraphicFramePr>
        <p:xfrm>
          <a:off x="2491210" y="1455564"/>
          <a:ext cx="14905656" cy="7655495"/>
        </p:xfrm>
        <a:graphic>
          <a:graphicData uri="http://schemas.openxmlformats.org/drawingml/2006/chart">
            <c:chart xmlns:c="http://schemas.openxmlformats.org/drawingml/2006/chart" xmlns:r="http://schemas.openxmlformats.org/officeDocument/2006/relationships" r:id="rId3"/>
          </a:graphicData>
        </a:graphic>
      </p:graphicFrame>
      <p:sp>
        <p:nvSpPr>
          <p:cNvPr id="7" name="ZoneTexte 6">
            <a:extLst>
              <a:ext uri="{FF2B5EF4-FFF2-40B4-BE49-F238E27FC236}">
                <a16:creationId xmlns:a16="http://schemas.microsoft.com/office/drawing/2014/main" id="{05BAD183-E23C-295E-561F-EA15837E50EC}"/>
              </a:ext>
            </a:extLst>
          </p:cNvPr>
          <p:cNvSpPr txBox="1"/>
          <p:nvPr/>
        </p:nvSpPr>
        <p:spPr>
          <a:xfrm>
            <a:off x="2499834" y="9104583"/>
            <a:ext cx="5472608" cy="646331"/>
          </a:xfrm>
          <a:prstGeom prst="rect">
            <a:avLst/>
          </a:prstGeom>
          <a:noFill/>
        </p:spPr>
        <p:txBody>
          <a:bodyPr wrap="square" rtlCol="0">
            <a:spAutoFit/>
          </a:bodyPr>
          <a:lstStyle/>
          <a:p>
            <a:pPr algn="just"/>
            <a:r>
              <a:rPr lang="fr-FR" sz="1800" dirty="0">
                <a:effectLst/>
                <a:latin typeface="Arial" panose="020B0604020202020204" pitchFamily="34" charset="0"/>
                <a:ea typeface="Calibri" panose="020F0502020204030204" pitchFamily="34" charset="0"/>
              </a:rPr>
              <a:t>Source : INSEE, 2023</a:t>
            </a:r>
            <a:endParaRPr lang="fr-FR" sz="1800" dirty="0">
              <a:effectLst/>
              <a:latin typeface="Calibri" panose="020F0502020204030204" pitchFamily="34" charset="0"/>
              <a:ea typeface="Calibri" panose="020F0502020204030204" pitchFamily="34" charset="0"/>
            </a:endParaRPr>
          </a:p>
          <a:p>
            <a:pPr algn="just"/>
            <a:endParaRPr lang="fr-FR" dirty="0"/>
          </a:p>
        </p:txBody>
      </p:sp>
      <p:sp>
        <p:nvSpPr>
          <p:cNvPr id="8" name="Espace réservé du numéro de diapositive 7">
            <a:extLst>
              <a:ext uri="{FF2B5EF4-FFF2-40B4-BE49-F238E27FC236}">
                <a16:creationId xmlns:a16="http://schemas.microsoft.com/office/drawing/2014/main" id="{7DC1312A-337D-13BD-6F10-A4FA9614AEB4}"/>
              </a:ext>
            </a:extLst>
          </p:cNvPr>
          <p:cNvSpPr>
            <a:spLocks noGrp="1"/>
          </p:cNvSpPr>
          <p:nvPr>
            <p:ph type="sldNum" sz="quarter" idx="7"/>
          </p:nvPr>
        </p:nvSpPr>
        <p:spPr/>
        <p:txBody>
          <a:bodyPr/>
          <a:lstStyle/>
          <a:p>
            <a:fld id="{B6F15528-21DE-4FAA-801E-634DDDAF4B2B}" type="slidenum">
              <a:rPr lang="fr-FR" smtClean="0"/>
              <a:t>14</a:t>
            </a:fld>
            <a:endParaRPr lang="fr-FR"/>
          </a:p>
        </p:txBody>
      </p:sp>
    </p:spTree>
    <p:extLst>
      <p:ext uri="{BB962C8B-B14F-4D97-AF65-F5344CB8AC3E}">
        <p14:creationId xmlns:p14="http://schemas.microsoft.com/office/powerpoint/2010/main" val="2597632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ZoneTexte 4">
            <a:extLst>
              <a:ext uri="{FF2B5EF4-FFF2-40B4-BE49-F238E27FC236}">
                <a16:creationId xmlns:a16="http://schemas.microsoft.com/office/drawing/2014/main" id="{D1574FCF-C14B-7B23-EC02-3528E59472B6}"/>
              </a:ext>
            </a:extLst>
          </p:cNvPr>
          <p:cNvSpPr txBox="1"/>
          <p:nvPr/>
        </p:nvSpPr>
        <p:spPr>
          <a:xfrm>
            <a:off x="1411090" y="686123"/>
            <a:ext cx="16705856" cy="2339102"/>
          </a:xfrm>
          <a:prstGeom prst="rect">
            <a:avLst/>
          </a:prstGeom>
          <a:noFill/>
        </p:spPr>
        <p:txBody>
          <a:bodyPr wrap="square" rtlCol="0">
            <a:spAutoFit/>
          </a:bodyPr>
          <a:lstStyle/>
          <a:p>
            <a:pPr algn="just"/>
            <a:r>
              <a:rPr lang="fr-FR" sz="3200" b="1" i="0" u="none" strike="noStrike" dirty="0">
                <a:solidFill>
                  <a:srgbClr val="000000"/>
                </a:solidFill>
                <a:effectLst/>
              </a:rPr>
              <a:t>Halo autour du chômage : </a:t>
            </a:r>
            <a:r>
              <a:rPr lang="fr-FR" sz="3200" b="0" i="0" u="none" strike="noStrike" dirty="0">
                <a:solidFill>
                  <a:srgbClr val="000000"/>
                </a:solidFill>
                <a:effectLst/>
              </a:rPr>
              <a:t>Personne sans emploi, souhaitant travailler, mais qui soit a recherché un emploi mais n’est pas disponible pour travailler dans les deux semaines à venir, soit n’a pas recherché d’emploi au cours des 4 dernières semaines et est disponible pour travailler, soit n’a pas recherché un emploi et n’est pas disponible pour travailler.</a:t>
            </a:r>
            <a:endParaRPr lang="fr-FR" sz="3200" dirty="0">
              <a:effectLst/>
            </a:endParaRPr>
          </a:p>
          <a:p>
            <a:endParaRPr lang="fr-FR" dirty="0"/>
          </a:p>
        </p:txBody>
      </p:sp>
      <p:graphicFrame>
        <p:nvGraphicFramePr>
          <p:cNvPr id="7" name="Graphique 6">
            <a:extLst>
              <a:ext uri="{FF2B5EF4-FFF2-40B4-BE49-F238E27FC236}">
                <a16:creationId xmlns:a16="http://schemas.microsoft.com/office/drawing/2014/main" id="{9545594E-D47C-58C4-1F81-6C4E9A851466}"/>
              </a:ext>
            </a:extLst>
          </p:cNvPr>
          <p:cNvGraphicFramePr/>
          <p:nvPr>
            <p:extLst>
              <p:ext uri="{D42A27DB-BD31-4B8C-83A1-F6EECF244321}">
                <p14:modId xmlns:p14="http://schemas.microsoft.com/office/powerpoint/2010/main" val="4022507111"/>
              </p:ext>
            </p:extLst>
          </p:nvPr>
        </p:nvGraphicFramePr>
        <p:xfrm>
          <a:off x="2021291" y="3018996"/>
          <a:ext cx="15985776" cy="6552728"/>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a:extLst>
              <a:ext uri="{FF2B5EF4-FFF2-40B4-BE49-F238E27FC236}">
                <a16:creationId xmlns:a16="http://schemas.microsoft.com/office/drawing/2014/main" id="{868F3E12-3FB2-CD57-FFED-3EB109221CA6}"/>
              </a:ext>
            </a:extLst>
          </p:cNvPr>
          <p:cNvSpPr txBox="1"/>
          <p:nvPr/>
        </p:nvSpPr>
        <p:spPr>
          <a:xfrm>
            <a:off x="2127221" y="9571724"/>
            <a:ext cx="5688632" cy="1167243"/>
          </a:xfrm>
          <a:prstGeom prst="rect">
            <a:avLst/>
          </a:prstGeom>
          <a:noFill/>
        </p:spPr>
        <p:txBody>
          <a:bodyPr wrap="square" rtlCol="0">
            <a:spAutoFit/>
          </a:bodyPr>
          <a:lstStyle/>
          <a:p>
            <a:pPr algn="just">
              <a:lnSpc>
                <a:spcPct val="107000"/>
              </a:lnSpc>
              <a:spcAft>
                <a:spcPts val="800"/>
              </a:spcAft>
            </a:pPr>
            <a:r>
              <a:rPr lang="fr-FR" sz="1800" dirty="0">
                <a:effectLst/>
                <a:latin typeface="Arial" panose="020B0604020202020204" pitchFamily="34" charset="0"/>
                <a:ea typeface="Calibri" panose="020F0502020204030204" pitchFamily="34" charset="0"/>
              </a:rPr>
              <a:t>Source : INSEE, 2023</a:t>
            </a:r>
            <a:endParaRPr lang="fr-FR" sz="1800" dirty="0">
              <a:effectLst/>
              <a:latin typeface="Calibri" panose="020F0502020204030204" pitchFamily="34" charset="0"/>
              <a:ea typeface="Calibri" panose="020F0502020204030204" pitchFamily="34" charset="0"/>
            </a:endParaRPr>
          </a:p>
          <a:p>
            <a:pPr algn="just">
              <a:lnSpc>
                <a:spcPct val="107000"/>
              </a:lnSpc>
              <a:spcAft>
                <a:spcPts val="800"/>
              </a:spcAft>
            </a:pPr>
            <a:r>
              <a:rPr lang="fr-FR" sz="1800" dirty="0">
                <a:effectLst/>
                <a:latin typeface="Arial" panose="020B0604020202020204" pitchFamily="34" charset="0"/>
                <a:ea typeface="Calibri" panose="020F0502020204030204" pitchFamily="34" charset="0"/>
              </a:rPr>
              <a:t>Note : Au T4 de chaque année.</a:t>
            </a:r>
            <a:endParaRPr lang="fr-FR" sz="1800" dirty="0">
              <a:effectLst/>
              <a:latin typeface="Calibri" panose="020F0502020204030204" pitchFamily="34" charset="0"/>
              <a:ea typeface="Calibri" panose="020F0502020204030204" pitchFamily="34" charset="0"/>
            </a:endParaRPr>
          </a:p>
          <a:p>
            <a:pPr algn="just"/>
            <a:endParaRPr lang="fr-FR" dirty="0"/>
          </a:p>
        </p:txBody>
      </p:sp>
      <p:sp>
        <p:nvSpPr>
          <p:cNvPr id="9" name="Espace réservé du numéro de diapositive 8">
            <a:extLst>
              <a:ext uri="{FF2B5EF4-FFF2-40B4-BE49-F238E27FC236}">
                <a16:creationId xmlns:a16="http://schemas.microsoft.com/office/drawing/2014/main" id="{D30079D9-6DF4-C90C-7349-C52A5436CE8B}"/>
              </a:ext>
            </a:extLst>
          </p:cNvPr>
          <p:cNvSpPr>
            <a:spLocks noGrp="1"/>
          </p:cNvSpPr>
          <p:nvPr>
            <p:ph type="sldNum" sz="quarter" idx="7"/>
          </p:nvPr>
        </p:nvSpPr>
        <p:spPr/>
        <p:txBody>
          <a:bodyPr/>
          <a:lstStyle/>
          <a:p>
            <a:fld id="{B6F15528-21DE-4FAA-801E-634DDDAF4B2B}" type="slidenum">
              <a:rPr lang="fr-FR" smtClean="0"/>
              <a:t>15</a:t>
            </a:fld>
            <a:endParaRPr lang="fr-FR"/>
          </a:p>
        </p:txBody>
      </p:sp>
    </p:spTree>
    <p:extLst>
      <p:ext uri="{BB962C8B-B14F-4D97-AF65-F5344CB8AC3E}">
        <p14:creationId xmlns:p14="http://schemas.microsoft.com/office/powerpoint/2010/main" val="766432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ZoneTexte 4">
            <a:extLst>
              <a:ext uri="{FF2B5EF4-FFF2-40B4-BE49-F238E27FC236}">
                <a16:creationId xmlns:a16="http://schemas.microsoft.com/office/drawing/2014/main" id="{4607E8A5-E2A4-BC37-53E3-0D0C9A8A32EF}"/>
              </a:ext>
            </a:extLst>
          </p:cNvPr>
          <p:cNvSpPr txBox="1"/>
          <p:nvPr/>
        </p:nvSpPr>
        <p:spPr>
          <a:xfrm>
            <a:off x="1411090" y="902147"/>
            <a:ext cx="17281920" cy="9561592"/>
          </a:xfrm>
          <a:prstGeom prst="rect">
            <a:avLst/>
          </a:prstGeom>
          <a:noFill/>
        </p:spPr>
        <p:txBody>
          <a:bodyPr wrap="square" rtlCol="0">
            <a:spAutoFit/>
          </a:bodyPr>
          <a:lstStyle/>
          <a:p>
            <a:pPr algn="just" rtl="0">
              <a:spcBef>
                <a:spcPts val="0"/>
              </a:spcBef>
              <a:spcAft>
                <a:spcPts val="800"/>
              </a:spcAft>
            </a:pPr>
            <a:r>
              <a:rPr lang="fr-FR" sz="3200" b="1" i="0" u="none" strike="noStrike" dirty="0">
                <a:solidFill>
                  <a:srgbClr val="000000"/>
                </a:solidFill>
                <a:effectLst/>
              </a:rPr>
              <a:t>Les demandeurs d’emploi inscrits à Pôle emploi</a:t>
            </a:r>
            <a:r>
              <a:rPr lang="fr-FR" sz="3200" b="0" i="0" u="none" strike="noStrike" dirty="0">
                <a:solidFill>
                  <a:srgbClr val="000000"/>
                </a:solidFill>
                <a:effectLst/>
              </a:rPr>
              <a:t> sont classés en 5 catégories en fonction de leur situation au cours du mois de référence :</a:t>
            </a:r>
            <a:endParaRPr lang="fr-FR" sz="3200" dirty="0">
              <a:effectLst/>
            </a:endParaRPr>
          </a:p>
          <a:p>
            <a:pPr algn="just" rtl="0">
              <a:spcBef>
                <a:spcPts val="0"/>
              </a:spcBef>
              <a:spcAft>
                <a:spcPts val="800"/>
              </a:spcAft>
            </a:pPr>
            <a:r>
              <a:rPr lang="fr-FR" sz="3200" b="1" i="0" u="none" strike="noStrike" dirty="0">
                <a:solidFill>
                  <a:srgbClr val="000000"/>
                </a:solidFill>
                <a:effectLst/>
              </a:rPr>
              <a:t>Catégorie A</a:t>
            </a:r>
            <a:r>
              <a:rPr lang="fr-FR" sz="3200" b="0" i="0" u="none" strike="noStrike" dirty="0">
                <a:solidFill>
                  <a:srgbClr val="000000"/>
                </a:solidFill>
                <a:effectLst/>
              </a:rPr>
              <a:t> : Personne sans emploi, devant accomplir des actes positifs de recherche d'emploi, à la recherche d'un emploi quel que soit le type de contrat.</a:t>
            </a:r>
            <a:endParaRPr lang="fr-FR" sz="3200" dirty="0">
              <a:effectLst/>
            </a:endParaRPr>
          </a:p>
          <a:p>
            <a:pPr algn="just" rtl="0">
              <a:spcBef>
                <a:spcPts val="0"/>
              </a:spcBef>
              <a:spcAft>
                <a:spcPts val="800"/>
              </a:spcAft>
            </a:pPr>
            <a:r>
              <a:rPr lang="fr-FR" sz="3200" b="1" i="0" u="none" strike="noStrike" dirty="0">
                <a:solidFill>
                  <a:srgbClr val="000000"/>
                </a:solidFill>
                <a:effectLst/>
              </a:rPr>
              <a:t>Catégorie B </a:t>
            </a:r>
            <a:r>
              <a:rPr lang="fr-FR" sz="3200" b="0" i="0" u="none" strike="noStrike" dirty="0">
                <a:solidFill>
                  <a:srgbClr val="000000"/>
                </a:solidFill>
                <a:effectLst/>
              </a:rPr>
              <a:t>: Personne ayant exercé une activité réduite de 78 heures maximum par mois, tenue d'accomplir des actes positifs de recherche d'emploi.</a:t>
            </a:r>
            <a:endParaRPr lang="fr-FR" sz="3200" dirty="0">
              <a:effectLst/>
            </a:endParaRPr>
          </a:p>
          <a:p>
            <a:pPr algn="just" rtl="0">
              <a:spcBef>
                <a:spcPts val="0"/>
              </a:spcBef>
              <a:spcAft>
                <a:spcPts val="800"/>
              </a:spcAft>
            </a:pPr>
            <a:r>
              <a:rPr lang="fr-FR" sz="3200" b="1" i="0" u="none" strike="noStrike" dirty="0">
                <a:solidFill>
                  <a:srgbClr val="000000"/>
                </a:solidFill>
                <a:effectLst/>
              </a:rPr>
              <a:t>Catégorie C</a:t>
            </a:r>
            <a:r>
              <a:rPr lang="fr-FR" sz="3200" b="0" i="0" u="none" strike="noStrike" dirty="0">
                <a:solidFill>
                  <a:srgbClr val="000000"/>
                </a:solidFill>
                <a:effectLst/>
              </a:rPr>
              <a:t> : Personne ayant exercé une activité réduite de plus de 78 heures par mois, tenue d'accomplir des actes positifs de recherche d'emploi.</a:t>
            </a:r>
            <a:endParaRPr lang="fr-FR" sz="3200" dirty="0">
              <a:effectLst/>
            </a:endParaRPr>
          </a:p>
          <a:p>
            <a:pPr algn="just" rtl="0">
              <a:spcBef>
                <a:spcPts val="0"/>
              </a:spcBef>
              <a:spcAft>
                <a:spcPts val="800"/>
              </a:spcAft>
            </a:pPr>
            <a:r>
              <a:rPr lang="fr-FR" sz="3200" b="1" i="0" u="none" strike="noStrike" dirty="0">
                <a:solidFill>
                  <a:srgbClr val="000000"/>
                </a:solidFill>
                <a:effectLst/>
              </a:rPr>
              <a:t>Catégorie D</a:t>
            </a:r>
            <a:r>
              <a:rPr lang="fr-FR" sz="3200" b="0" i="0" u="none" strike="noStrike" dirty="0">
                <a:solidFill>
                  <a:srgbClr val="000000"/>
                </a:solidFill>
                <a:effectLst/>
              </a:rPr>
              <a:t> : Personne sans emploi, qui n'est pas immédiatement disponible, et qui n'est pas tenue d'accomplir des actes positifs de recherche d'emploi (demandeur d'emploi en formation, en maladie, etc.).</a:t>
            </a:r>
            <a:endParaRPr lang="fr-FR" sz="3200" dirty="0">
              <a:effectLst/>
            </a:endParaRPr>
          </a:p>
          <a:p>
            <a:pPr algn="just" rtl="0">
              <a:spcBef>
                <a:spcPts val="0"/>
              </a:spcBef>
              <a:spcAft>
                <a:spcPts val="800"/>
              </a:spcAft>
            </a:pPr>
            <a:r>
              <a:rPr lang="fr-FR" sz="3200" b="1" i="0" u="none" strike="noStrike" dirty="0">
                <a:solidFill>
                  <a:srgbClr val="000000"/>
                </a:solidFill>
                <a:effectLst/>
              </a:rPr>
              <a:t>Catégorie E</a:t>
            </a:r>
            <a:r>
              <a:rPr lang="fr-FR" sz="3200" b="0" i="0" u="none" strike="noStrike" dirty="0">
                <a:solidFill>
                  <a:srgbClr val="000000"/>
                </a:solidFill>
                <a:effectLst/>
              </a:rPr>
              <a:t> : Personne pourvue d'un emploi, et qui n'est pas tenue d'accomplir des actes positifs de recherche d'emploi (demandeur d’emploi en contrat aidé par exemple).</a:t>
            </a:r>
          </a:p>
          <a:p>
            <a:pPr algn="just" rtl="0">
              <a:spcBef>
                <a:spcPts val="0"/>
              </a:spcBef>
              <a:spcAft>
                <a:spcPts val="800"/>
              </a:spcAft>
            </a:pPr>
            <a:endParaRPr lang="fr-FR" sz="3200" dirty="0">
              <a:effectLst/>
            </a:endParaRPr>
          </a:p>
          <a:p>
            <a:pPr algn="just" rtl="0">
              <a:spcBef>
                <a:spcPts val="0"/>
              </a:spcBef>
              <a:spcAft>
                <a:spcPts val="800"/>
              </a:spcAft>
            </a:pPr>
            <a:r>
              <a:rPr lang="fr-FR" sz="3200" b="0" i="0" u="none" strike="noStrike" dirty="0">
                <a:solidFill>
                  <a:srgbClr val="000000"/>
                </a:solidFill>
                <a:effectLst/>
              </a:rPr>
              <a:t>Les données de l’INSEE et de Pôle emploi reposent sur des méthodes distinctes et le nombre de chômeurs et de demandeurs d’emploi en catégorie A est sensiblement différent. Pour tout comprendre de ces différences, rendez-vous </a:t>
            </a:r>
            <a:r>
              <a:rPr lang="fr-FR" sz="3200" b="0" i="0" u="none" strike="noStrike" dirty="0">
                <a:solidFill>
                  <a:srgbClr val="000000"/>
                </a:solidFill>
                <a:effectLst/>
                <a:hlinkClick r:id="rId3"/>
              </a:rPr>
              <a:t>ici</a:t>
            </a:r>
            <a:r>
              <a:rPr lang="fr-FR" sz="3200" b="0" i="0" u="none" strike="noStrike" dirty="0">
                <a:solidFill>
                  <a:srgbClr val="000000"/>
                </a:solidFill>
                <a:effectLst/>
              </a:rPr>
              <a:t>.</a:t>
            </a:r>
            <a:endParaRPr lang="fr-FR" sz="3200" dirty="0">
              <a:effectLst/>
            </a:endParaRPr>
          </a:p>
          <a:p>
            <a:endParaRPr lang="fr-FR" dirty="0"/>
          </a:p>
        </p:txBody>
      </p:sp>
      <p:sp>
        <p:nvSpPr>
          <p:cNvPr id="7" name="Espace réservé du numéro de diapositive 6">
            <a:extLst>
              <a:ext uri="{FF2B5EF4-FFF2-40B4-BE49-F238E27FC236}">
                <a16:creationId xmlns:a16="http://schemas.microsoft.com/office/drawing/2014/main" id="{A3355B4C-E1C6-3515-CD70-B934B974536A}"/>
              </a:ext>
            </a:extLst>
          </p:cNvPr>
          <p:cNvSpPr>
            <a:spLocks noGrp="1"/>
          </p:cNvSpPr>
          <p:nvPr>
            <p:ph type="sldNum" sz="quarter" idx="7"/>
          </p:nvPr>
        </p:nvSpPr>
        <p:spPr/>
        <p:txBody>
          <a:bodyPr/>
          <a:lstStyle/>
          <a:p>
            <a:fld id="{B6F15528-21DE-4FAA-801E-634DDDAF4B2B}" type="slidenum">
              <a:rPr lang="fr-FR" smtClean="0"/>
              <a:t>16</a:t>
            </a:fld>
            <a:endParaRPr lang="fr-FR"/>
          </a:p>
        </p:txBody>
      </p:sp>
    </p:spTree>
    <p:extLst>
      <p:ext uri="{BB962C8B-B14F-4D97-AF65-F5344CB8AC3E}">
        <p14:creationId xmlns:p14="http://schemas.microsoft.com/office/powerpoint/2010/main" val="3613134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graphicFrame>
        <p:nvGraphicFramePr>
          <p:cNvPr id="7" name="Graphique 6">
            <a:extLst>
              <a:ext uri="{FF2B5EF4-FFF2-40B4-BE49-F238E27FC236}">
                <a16:creationId xmlns:a16="http://schemas.microsoft.com/office/drawing/2014/main" id="{33AA4D37-DDDD-4504-6A5C-12A0A0B6F07F}"/>
              </a:ext>
            </a:extLst>
          </p:cNvPr>
          <p:cNvGraphicFramePr/>
          <p:nvPr>
            <p:extLst>
              <p:ext uri="{D42A27DB-BD31-4B8C-83A1-F6EECF244321}">
                <p14:modId xmlns:p14="http://schemas.microsoft.com/office/powerpoint/2010/main" val="3734060072"/>
              </p:ext>
            </p:extLst>
          </p:nvPr>
        </p:nvGraphicFramePr>
        <p:xfrm>
          <a:off x="1915146" y="470099"/>
          <a:ext cx="15841760" cy="7496789"/>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a:extLst>
              <a:ext uri="{FF2B5EF4-FFF2-40B4-BE49-F238E27FC236}">
                <a16:creationId xmlns:a16="http://schemas.microsoft.com/office/drawing/2014/main" id="{B79A61F2-A14A-B44A-EF9F-72A90052272B}"/>
              </a:ext>
            </a:extLst>
          </p:cNvPr>
          <p:cNvSpPr txBox="1"/>
          <p:nvPr/>
        </p:nvSpPr>
        <p:spPr>
          <a:xfrm>
            <a:off x="1776720" y="7966889"/>
            <a:ext cx="7704856" cy="1167243"/>
          </a:xfrm>
          <a:prstGeom prst="rect">
            <a:avLst/>
          </a:prstGeom>
          <a:noFill/>
        </p:spPr>
        <p:txBody>
          <a:bodyPr wrap="square" rtlCol="0">
            <a:spAutoFit/>
          </a:bodyPr>
          <a:lstStyle/>
          <a:p>
            <a:pPr algn="just">
              <a:lnSpc>
                <a:spcPct val="107000"/>
              </a:lnSpc>
              <a:spcAft>
                <a:spcPts val="800"/>
              </a:spcAft>
            </a:pPr>
            <a:r>
              <a:rPr lang="fr-FR" sz="1800" dirty="0">
                <a:effectLst/>
                <a:latin typeface="Arial" panose="020B0604020202020204" pitchFamily="34" charset="0"/>
                <a:ea typeface="Calibri" panose="020F0502020204030204" pitchFamily="34" charset="0"/>
              </a:rPr>
              <a:t>Source : Dares, 2023</a:t>
            </a:r>
            <a:endParaRPr lang="fr-FR" sz="1800" dirty="0">
              <a:effectLst/>
              <a:latin typeface="Calibri" panose="020F0502020204030204" pitchFamily="34" charset="0"/>
              <a:ea typeface="Calibri" panose="020F0502020204030204" pitchFamily="34" charset="0"/>
            </a:endParaRPr>
          </a:p>
          <a:p>
            <a:pPr algn="just">
              <a:lnSpc>
                <a:spcPct val="107000"/>
              </a:lnSpc>
              <a:spcAft>
                <a:spcPts val="800"/>
              </a:spcAft>
            </a:pPr>
            <a:r>
              <a:rPr lang="fr-FR" sz="1800" dirty="0">
                <a:effectLst/>
                <a:latin typeface="Arial" panose="020B0604020202020204" pitchFamily="34" charset="0"/>
                <a:ea typeface="Calibri" panose="020F0502020204030204" pitchFamily="34" charset="0"/>
              </a:rPr>
              <a:t>Note : France, hors Mayotte, au T4 de chaque année (sauf 2023, T1)</a:t>
            </a:r>
            <a:endParaRPr lang="fr-FR" sz="1800" dirty="0">
              <a:effectLst/>
              <a:latin typeface="Calibri" panose="020F0502020204030204" pitchFamily="34" charset="0"/>
              <a:ea typeface="Calibri" panose="020F0502020204030204" pitchFamily="34" charset="0"/>
            </a:endParaRPr>
          </a:p>
          <a:p>
            <a:pPr algn="just"/>
            <a:endParaRPr lang="fr-FR" dirty="0"/>
          </a:p>
        </p:txBody>
      </p:sp>
      <p:graphicFrame>
        <p:nvGraphicFramePr>
          <p:cNvPr id="11" name="Tableau 11">
            <a:extLst>
              <a:ext uri="{FF2B5EF4-FFF2-40B4-BE49-F238E27FC236}">
                <a16:creationId xmlns:a16="http://schemas.microsoft.com/office/drawing/2014/main" id="{80C697BB-99BF-C859-021C-0E4884158493}"/>
              </a:ext>
            </a:extLst>
          </p:cNvPr>
          <p:cNvGraphicFramePr>
            <a:graphicFrameLocks noGrp="1"/>
          </p:cNvGraphicFramePr>
          <p:nvPr>
            <p:extLst>
              <p:ext uri="{D42A27DB-BD31-4B8C-83A1-F6EECF244321}">
                <p14:modId xmlns:p14="http://schemas.microsoft.com/office/powerpoint/2010/main" val="3579542242"/>
              </p:ext>
            </p:extLst>
          </p:nvPr>
        </p:nvGraphicFramePr>
        <p:xfrm>
          <a:off x="11238284" y="8392942"/>
          <a:ext cx="6820198" cy="2621280"/>
        </p:xfrm>
        <a:graphic>
          <a:graphicData uri="http://schemas.openxmlformats.org/drawingml/2006/table">
            <a:tbl>
              <a:tblPr firstRow="1" bandRow="1">
                <a:tableStyleId>{BDBED569-4797-4DF1-A0F4-6AAB3CD982D8}</a:tableStyleId>
              </a:tblPr>
              <a:tblGrid>
                <a:gridCol w="3410099">
                  <a:extLst>
                    <a:ext uri="{9D8B030D-6E8A-4147-A177-3AD203B41FA5}">
                      <a16:colId xmlns:a16="http://schemas.microsoft.com/office/drawing/2014/main" val="2552810967"/>
                    </a:ext>
                  </a:extLst>
                </a:gridCol>
                <a:gridCol w="3410099">
                  <a:extLst>
                    <a:ext uri="{9D8B030D-6E8A-4147-A177-3AD203B41FA5}">
                      <a16:colId xmlns:a16="http://schemas.microsoft.com/office/drawing/2014/main" val="1380365639"/>
                    </a:ext>
                  </a:extLst>
                </a:gridCol>
              </a:tblGrid>
              <a:tr h="901688">
                <a:tc>
                  <a:txBody>
                    <a:bodyPr/>
                    <a:lstStyle/>
                    <a:p>
                      <a:pPr algn="ctr"/>
                      <a:r>
                        <a:rPr lang="fr-FR" sz="2000" b="0" u="none" strike="noStrike" dirty="0">
                          <a:solidFill>
                            <a:schemeClr val="tx1"/>
                          </a:solidFill>
                          <a:effectLst/>
                        </a:rPr>
                        <a:t>Nombre de demandeurs d’emploi de plus de 55 ans en catégorie A (T4 2021) </a:t>
                      </a:r>
                      <a:endParaRPr lang="fr-FR" sz="2000" dirty="0">
                        <a:solidFill>
                          <a:schemeClr val="tx1"/>
                        </a:solidFill>
                      </a:endParaRPr>
                    </a:p>
                  </a:txBody>
                  <a:tcPr/>
                </a:tc>
                <a:tc>
                  <a:txBody>
                    <a:bodyPr/>
                    <a:lstStyle/>
                    <a:p>
                      <a:pPr algn="ctr"/>
                      <a:r>
                        <a:rPr lang="fr-FR" sz="2000" b="0" u="none" strike="noStrike" dirty="0">
                          <a:solidFill>
                            <a:schemeClr val="tx1"/>
                          </a:solidFill>
                          <a:effectLst/>
                        </a:rPr>
                        <a:t>644 700</a:t>
                      </a:r>
                      <a:endParaRPr lang="fr-FR" sz="2000" dirty="0">
                        <a:solidFill>
                          <a:schemeClr val="tx1"/>
                        </a:solidFill>
                      </a:endParaRPr>
                    </a:p>
                  </a:txBody>
                  <a:tcPr/>
                </a:tc>
                <a:extLst>
                  <a:ext uri="{0D108BD9-81ED-4DB2-BD59-A6C34878D82A}">
                    <a16:rowId xmlns:a16="http://schemas.microsoft.com/office/drawing/2014/main" val="1553708237"/>
                  </a:ext>
                </a:extLst>
              </a:tr>
              <a:tr h="1321078">
                <a:tc>
                  <a:txBody>
                    <a:bodyPr/>
                    <a:lstStyle/>
                    <a:p>
                      <a:pPr algn="ctr"/>
                      <a:r>
                        <a:rPr lang="fr-FR" sz="2000" b="0" u="none" strike="noStrike" dirty="0">
                          <a:solidFill>
                            <a:schemeClr val="tx1"/>
                          </a:solidFill>
                          <a:effectLst/>
                        </a:rPr>
                        <a:t>Nombre de demandeurs d’emploi de moins de 25 ans en catégorie A (T1 2023, France métropolitaine)</a:t>
                      </a:r>
                      <a:endParaRPr lang="fr-FR" sz="2000" dirty="0">
                        <a:solidFill>
                          <a:schemeClr val="tx1"/>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000" b="0" u="none" strike="noStrike" dirty="0">
                          <a:solidFill>
                            <a:schemeClr val="tx1"/>
                          </a:solidFill>
                          <a:effectLst/>
                        </a:rPr>
                        <a:t>372 600</a:t>
                      </a:r>
                      <a:endParaRPr lang="fr-FR" sz="2000" dirty="0">
                        <a:solidFill>
                          <a:schemeClr val="tx1"/>
                        </a:solidFill>
                        <a:effectLst/>
                      </a:endParaRPr>
                    </a:p>
                    <a:p>
                      <a:pPr algn="ctr"/>
                      <a:endParaRPr lang="fr-FR" sz="2000" dirty="0">
                        <a:solidFill>
                          <a:schemeClr val="tx1"/>
                        </a:solidFill>
                      </a:endParaRPr>
                    </a:p>
                  </a:txBody>
                  <a:tcPr/>
                </a:tc>
                <a:extLst>
                  <a:ext uri="{0D108BD9-81ED-4DB2-BD59-A6C34878D82A}">
                    <a16:rowId xmlns:a16="http://schemas.microsoft.com/office/drawing/2014/main" val="2312282393"/>
                  </a:ext>
                </a:extLst>
              </a:tr>
            </a:tbl>
          </a:graphicData>
        </a:graphic>
      </p:graphicFrame>
      <p:sp>
        <p:nvSpPr>
          <p:cNvPr id="5" name="Espace réservé du numéro de diapositive 4">
            <a:extLst>
              <a:ext uri="{FF2B5EF4-FFF2-40B4-BE49-F238E27FC236}">
                <a16:creationId xmlns:a16="http://schemas.microsoft.com/office/drawing/2014/main" id="{6CF16B60-0A85-A305-71C5-0F5EBBD6BF58}"/>
              </a:ext>
            </a:extLst>
          </p:cNvPr>
          <p:cNvSpPr>
            <a:spLocks noGrp="1"/>
          </p:cNvSpPr>
          <p:nvPr>
            <p:ph type="sldNum" sz="quarter" idx="7"/>
          </p:nvPr>
        </p:nvSpPr>
        <p:spPr/>
        <p:txBody>
          <a:bodyPr/>
          <a:lstStyle/>
          <a:p>
            <a:fld id="{B6F15528-21DE-4FAA-801E-634DDDAF4B2B}" type="slidenum">
              <a:rPr lang="fr-FR" smtClean="0"/>
              <a:t>17</a:t>
            </a:fld>
            <a:endParaRPr lang="fr-FR"/>
          </a:p>
        </p:txBody>
      </p:sp>
    </p:spTree>
    <p:extLst>
      <p:ext uri="{BB962C8B-B14F-4D97-AF65-F5344CB8AC3E}">
        <p14:creationId xmlns:p14="http://schemas.microsoft.com/office/powerpoint/2010/main" val="3360523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ZoneTexte 4">
            <a:extLst>
              <a:ext uri="{FF2B5EF4-FFF2-40B4-BE49-F238E27FC236}">
                <a16:creationId xmlns:a16="http://schemas.microsoft.com/office/drawing/2014/main" id="{20D41F28-3853-6109-7E12-33A3002070DD}"/>
              </a:ext>
            </a:extLst>
          </p:cNvPr>
          <p:cNvSpPr txBox="1"/>
          <p:nvPr/>
        </p:nvSpPr>
        <p:spPr>
          <a:xfrm>
            <a:off x="4795466" y="4414746"/>
            <a:ext cx="12601400" cy="1107996"/>
          </a:xfrm>
          <a:prstGeom prst="rect">
            <a:avLst/>
          </a:prstGeom>
          <a:noFill/>
        </p:spPr>
        <p:txBody>
          <a:bodyPr wrap="square" rtlCol="0">
            <a:spAutoFit/>
          </a:bodyPr>
          <a:lstStyle/>
          <a:p>
            <a:r>
              <a:rPr lang="fr-FR" sz="6600" b="1" dirty="0">
                <a:effectLst>
                  <a:outerShdw blurRad="38100" dist="38100" dir="2700000" algn="tl">
                    <a:srgbClr val="000000">
                      <a:alpha val="43137"/>
                    </a:srgbClr>
                  </a:outerShdw>
                </a:effectLst>
              </a:rPr>
              <a:t>Salaires et niveaux de vie</a:t>
            </a:r>
          </a:p>
        </p:txBody>
      </p:sp>
      <p:sp>
        <p:nvSpPr>
          <p:cNvPr id="7" name="Espace réservé du numéro de diapositive 6">
            <a:extLst>
              <a:ext uri="{FF2B5EF4-FFF2-40B4-BE49-F238E27FC236}">
                <a16:creationId xmlns:a16="http://schemas.microsoft.com/office/drawing/2014/main" id="{5993A453-8A35-89D0-68DF-383FF7E33E0F}"/>
              </a:ext>
            </a:extLst>
          </p:cNvPr>
          <p:cNvSpPr>
            <a:spLocks noGrp="1"/>
          </p:cNvSpPr>
          <p:nvPr>
            <p:ph type="sldNum" sz="quarter" idx="7"/>
          </p:nvPr>
        </p:nvSpPr>
        <p:spPr/>
        <p:txBody>
          <a:bodyPr/>
          <a:lstStyle/>
          <a:p>
            <a:fld id="{B6F15528-21DE-4FAA-801E-634DDDAF4B2B}" type="slidenum">
              <a:rPr lang="fr-FR" smtClean="0"/>
              <a:t>18</a:t>
            </a:fld>
            <a:endParaRPr lang="fr-FR"/>
          </a:p>
        </p:txBody>
      </p:sp>
    </p:spTree>
    <p:extLst>
      <p:ext uri="{BB962C8B-B14F-4D97-AF65-F5344CB8AC3E}">
        <p14:creationId xmlns:p14="http://schemas.microsoft.com/office/powerpoint/2010/main" val="20026851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ZoneTexte 4">
            <a:extLst>
              <a:ext uri="{FF2B5EF4-FFF2-40B4-BE49-F238E27FC236}">
                <a16:creationId xmlns:a16="http://schemas.microsoft.com/office/drawing/2014/main" id="{CAD1991F-688C-A10D-8B0D-C49488CA4FC4}"/>
              </a:ext>
            </a:extLst>
          </p:cNvPr>
          <p:cNvSpPr txBox="1"/>
          <p:nvPr/>
        </p:nvSpPr>
        <p:spPr>
          <a:xfrm>
            <a:off x="2044179" y="307212"/>
            <a:ext cx="16417824" cy="10431061"/>
          </a:xfrm>
          <a:prstGeom prst="rect">
            <a:avLst/>
          </a:prstGeom>
          <a:noFill/>
        </p:spPr>
        <p:txBody>
          <a:bodyPr wrap="square" rtlCol="0">
            <a:spAutoFit/>
          </a:bodyPr>
          <a:lstStyle/>
          <a:p>
            <a:pPr algn="just" rtl="0">
              <a:spcBef>
                <a:spcPts val="500"/>
              </a:spcBef>
              <a:spcAft>
                <a:spcPts val="0"/>
              </a:spcAft>
            </a:pPr>
            <a:r>
              <a:rPr lang="fr-FR" sz="3200" b="0" i="0" u="none" strike="noStrike" dirty="0">
                <a:solidFill>
                  <a:srgbClr val="000000"/>
                </a:solidFill>
                <a:effectLst/>
              </a:rPr>
              <a:t>Le </a:t>
            </a:r>
            <a:r>
              <a:rPr lang="fr-FR" sz="3200" b="1" i="0" u="none" strike="noStrike" dirty="0">
                <a:solidFill>
                  <a:srgbClr val="000000"/>
                </a:solidFill>
                <a:effectLst/>
              </a:rPr>
              <a:t>salaire minimum interprofessionnel de croissance (SMIC)</a:t>
            </a:r>
            <a:r>
              <a:rPr lang="fr-FR" sz="3200" b="0" i="0" u="none" strike="noStrike" dirty="0">
                <a:solidFill>
                  <a:srgbClr val="000000"/>
                </a:solidFill>
                <a:effectLst/>
              </a:rPr>
              <a:t> est le salaire horaire, fixé par la loi, en dessous duquel il est interdit de rémunérer un salarié.</a:t>
            </a:r>
          </a:p>
          <a:p>
            <a:pPr algn="just" rtl="0">
              <a:spcBef>
                <a:spcPts val="500"/>
              </a:spcBef>
              <a:spcAft>
                <a:spcPts val="0"/>
              </a:spcAft>
            </a:pPr>
            <a:endParaRPr lang="fr-FR" sz="3200" dirty="0">
              <a:effectLst/>
            </a:endParaRPr>
          </a:p>
          <a:p>
            <a:pPr algn="just" rtl="0">
              <a:spcBef>
                <a:spcPts val="500"/>
              </a:spcBef>
              <a:spcAft>
                <a:spcPts val="0"/>
              </a:spcAft>
            </a:pPr>
            <a:r>
              <a:rPr lang="fr-FR" sz="3200" b="0" i="0" u="none" strike="noStrike" dirty="0">
                <a:solidFill>
                  <a:srgbClr val="000000"/>
                </a:solidFill>
                <a:effectLst/>
              </a:rPr>
              <a:t>Il est revalorisé (légalement) chaque année, le 1</a:t>
            </a:r>
            <a:r>
              <a:rPr lang="fr-FR" sz="3200" b="0" i="0" u="none" strike="noStrike" baseline="30000" dirty="0">
                <a:solidFill>
                  <a:srgbClr val="000000"/>
                </a:solidFill>
                <a:effectLst/>
              </a:rPr>
              <a:t>er</a:t>
            </a:r>
            <a:r>
              <a:rPr lang="fr-FR" sz="3200" b="0" i="0" u="none" strike="noStrike" dirty="0">
                <a:solidFill>
                  <a:srgbClr val="000000"/>
                </a:solidFill>
                <a:effectLst/>
              </a:rPr>
              <a:t> janvier, en tenant compte :</a:t>
            </a:r>
            <a:endParaRPr lang="fr-FR" sz="3200" dirty="0">
              <a:effectLst/>
            </a:endParaRPr>
          </a:p>
          <a:p>
            <a:pPr marL="457200" indent="-457200" algn="just" rtl="0" fontAlgn="base">
              <a:spcBef>
                <a:spcPts val="500"/>
              </a:spcBef>
              <a:spcAft>
                <a:spcPts val="0"/>
              </a:spcAft>
              <a:buFont typeface="Wingdings" panose="05000000000000000000" pitchFamily="2" charset="2"/>
              <a:buChar char="§"/>
            </a:pPr>
            <a:r>
              <a:rPr lang="fr-FR" sz="3200" b="0" i="1" u="none" strike="noStrike" dirty="0">
                <a:solidFill>
                  <a:srgbClr val="000000"/>
                </a:solidFill>
                <a:effectLst/>
              </a:rPr>
              <a:t> De l’inflation (hors tabac) pour les 20% des ménages les moins aisés ;</a:t>
            </a:r>
          </a:p>
          <a:p>
            <a:pPr marL="457200" indent="-457200" algn="just" rtl="0" fontAlgn="base">
              <a:spcBef>
                <a:spcPts val="0"/>
              </a:spcBef>
              <a:spcAft>
                <a:spcPts val="0"/>
              </a:spcAft>
              <a:buFont typeface="Wingdings" panose="05000000000000000000" pitchFamily="2" charset="2"/>
              <a:buChar char="§"/>
            </a:pPr>
            <a:r>
              <a:rPr lang="fr-FR" sz="3200" b="0" i="1" u="none" strike="noStrike" dirty="0">
                <a:solidFill>
                  <a:srgbClr val="000000"/>
                </a:solidFill>
                <a:effectLst/>
              </a:rPr>
              <a:t> De la moitié du gain de pouvoir d’achat du salaire horaire moyen des ouvriers et des employés (SHBOE).</a:t>
            </a:r>
          </a:p>
          <a:p>
            <a:pPr algn="just" rtl="0" fontAlgn="base">
              <a:spcBef>
                <a:spcPts val="0"/>
              </a:spcBef>
              <a:spcAft>
                <a:spcPts val="0"/>
              </a:spcAft>
              <a:buFont typeface="Arial" panose="020B0604020202020204" pitchFamily="34" charset="0"/>
              <a:buChar char="•"/>
            </a:pPr>
            <a:endParaRPr lang="fr-FR" sz="3200" b="0" i="1" u="none" strike="noStrike" dirty="0">
              <a:solidFill>
                <a:srgbClr val="000000"/>
              </a:solidFill>
              <a:effectLst/>
            </a:endParaRPr>
          </a:p>
          <a:p>
            <a:pPr algn="just" rtl="0">
              <a:spcBef>
                <a:spcPts val="500"/>
              </a:spcBef>
              <a:spcAft>
                <a:spcPts val="0"/>
              </a:spcAft>
            </a:pPr>
            <a:r>
              <a:rPr lang="fr-FR" sz="3200" b="0" i="0" u="none" strike="noStrike" dirty="0">
                <a:solidFill>
                  <a:srgbClr val="000000"/>
                </a:solidFill>
                <a:effectLst/>
              </a:rPr>
              <a:t>Une revalorisation exceptionnelle est possible en cours d’année si l’inflation pour les 20% des ménages les moins aisés est d’au moins 2% par rapport à l’indice des prix constaté pour la précédente revalorisation. </a:t>
            </a:r>
          </a:p>
          <a:p>
            <a:pPr algn="just" rtl="0">
              <a:spcBef>
                <a:spcPts val="500"/>
              </a:spcBef>
              <a:spcAft>
                <a:spcPts val="0"/>
              </a:spcAft>
            </a:pPr>
            <a:endParaRPr lang="fr-FR" sz="3200" b="0" i="0" u="none" strike="noStrike" dirty="0">
              <a:solidFill>
                <a:srgbClr val="000000"/>
              </a:solidFill>
              <a:effectLst/>
            </a:endParaRPr>
          </a:p>
          <a:p>
            <a:pPr algn="just" rtl="0">
              <a:spcBef>
                <a:spcPts val="500"/>
              </a:spcBef>
              <a:spcAft>
                <a:spcPts val="0"/>
              </a:spcAft>
            </a:pPr>
            <a:r>
              <a:rPr lang="fr-FR" sz="3200" i="1" dirty="0">
                <a:solidFill>
                  <a:schemeClr val="accent1">
                    <a:lumMod val="75000"/>
                  </a:schemeClr>
                </a:solidFill>
                <a:effectLst>
                  <a:outerShdw blurRad="38100" dist="38100" dir="2700000" algn="tl">
                    <a:srgbClr val="000000">
                      <a:alpha val="43137"/>
                    </a:srgbClr>
                  </a:outerShdw>
                </a:effectLst>
              </a:rPr>
              <a:t>Ainsi, en 2022, en raison d’une inflation relativement élevée, le SMIC a augmenté de :</a:t>
            </a:r>
          </a:p>
          <a:p>
            <a:pPr algn="just" rtl="0">
              <a:spcBef>
                <a:spcPts val="500"/>
              </a:spcBef>
              <a:spcAft>
                <a:spcPts val="0"/>
              </a:spcAft>
            </a:pPr>
            <a:endParaRPr lang="fr-FR" sz="3200" i="1" dirty="0">
              <a:solidFill>
                <a:schemeClr val="accent1">
                  <a:lumMod val="75000"/>
                </a:schemeClr>
              </a:solidFill>
              <a:effectLst>
                <a:outerShdw blurRad="38100" dist="38100" dir="2700000" algn="tl">
                  <a:srgbClr val="000000">
                    <a:alpha val="43137"/>
                  </a:srgbClr>
                </a:outerShdw>
              </a:effectLst>
            </a:endParaRPr>
          </a:p>
          <a:p>
            <a:pPr marL="457200" indent="-457200" algn="just" rtl="0">
              <a:spcBef>
                <a:spcPts val="500"/>
              </a:spcBef>
              <a:spcAft>
                <a:spcPts val="0"/>
              </a:spcAft>
              <a:buFont typeface="Wingdings" panose="05000000000000000000" pitchFamily="2" charset="2"/>
              <a:buChar char="Ø"/>
            </a:pPr>
            <a:r>
              <a:rPr lang="fr-FR" sz="3200" i="1" dirty="0">
                <a:solidFill>
                  <a:schemeClr val="accent1">
                    <a:lumMod val="75000"/>
                  </a:schemeClr>
                </a:solidFill>
                <a:effectLst>
                  <a:outerShdw blurRad="38100" dist="38100" dir="2700000" algn="tl">
                    <a:srgbClr val="000000">
                      <a:alpha val="43137"/>
                    </a:srgbClr>
                  </a:outerShdw>
                </a:effectLst>
              </a:rPr>
              <a:t>2,65% le 1</a:t>
            </a:r>
            <a:r>
              <a:rPr lang="fr-FR" sz="3200" i="1" baseline="30000" dirty="0">
                <a:solidFill>
                  <a:schemeClr val="accent1">
                    <a:lumMod val="75000"/>
                  </a:schemeClr>
                </a:solidFill>
                <a:effectLst>
                  <a:outerShdw blurRad="38100" dist="38100" dir="2700000" algn="tl">
                    <a:srgbClr val="000000">
                      <a:alpha val="43137"/>
                    </a:srgbClr>
                  </a:outerShdw>
                </a:effectLst>
              </a:rPr>
              <a:t>er</a:t>
            </a:r>
            <a:r>
              <a:rPr lang="fr-FR" sz="3200" i="1" dirty="0">
                <a:solidFill>
                  <a:schemeClr val="accent1">
                    <a:lumMod val="75000"/>
                  </a:schemeClr>
                </a:solidFill>
                <a:effectLst>
                  <a:outerShdw blurRad="38100" dist="38100" dir="2700000" algn="tl">
                    <a:srgbClr val="000000">
                      <a:alpha val="43137"/>
                    </a:srgbClr>
                  </a:outerShdw>
                </a:effectLst>
              </a:rPr>
              <a:t> mai</a:t>
            </a:r>
          </a:p>
          <a:p>
            <a:pPr marL="457200" indent="-457200" algn="just" rtl="0">
              <a:spcBef>
                <a:spcPts val="500"/>
              </a:spcBef>
              <a:spcAft>
                <a:spcPts val="0"/>
              </a:spcAft>
              <a:buFont typeface="Wingdings" panose="05000000000000000000" pitchFamily="2" charset="2"/>
              <a:buChar char="Ø"/>
            </a:pPr>
            <a:r>
              <a:rPr lang="fr-FR" sz="3200" i="1" dirty="0">
                <a:solidFill>
                  <a:schemeClr val="accent1">
                    <a:lumMod val="75000"/>
                  </a:schemeClr>
                </a:solidFill>
                <a:effectLst>
                  <a:outerShdw blurRad="38100" dist="38100" dir="2700000" algn="tl">
                    <a:srgbClr val="000000">
                      <a:alpha val="43137"/>
                    </a:srgbClr>
                  </a:outerShdw>
                </a:effectLst>
              </a:rPr>
              <a:t>2,01% le 1</a:t>
            </a:r>
            <a:r>
              <a:rPr lang="fr-FR" sz="3200" i="1" baseline="30000" dirty="0">
                <a:solidFill>
                  <a:schemeClr val="accent1">
                    <a:lumMod val="75000"/>
                  </a:schemeClr>
                </a:solidFill>
                <a:effectLst>
                  <a:outerShdw blurRad="38100" dist="38100" dir="2700000" algn="tl">
                    <a:srgbClr val="000000">
                      <a:alpha val="43137"/>
                    </a:srgbClr>
                  </a:outerShdw>
                </a:effectLst>
              </a:rPr>
              <a:t>er</a:t>
            </a:r>
            <a:r>
              <a:rPr lang="fr-FR" sz="3200" i="1" dirty="0">
                <a:solidFill>
                  <a:schemeClr val="accent1">
                    <a:lumMod val="75000"/>
                  </a:schemeClr>
                </a:solidFill>
                <a:effectLst>
                  <a:outerShdw blurRad="38100" dist="38100" dir="2700000" algn="tl">
                    <a:srgbClr val="000000">
                      <a:alpha val="43137"/>
                    </a:srgbClr>
                  </a:outerShdw>
                </a:effectLst>
              </a:rPr>
              <a:t> août</a:t>
            </a:r>
          </a:p>
          <a:p>
            <a:pPr marL="457200" indent="-457200" algn="just" rtl="0">
              <a:spcBef>
                <a:spcPts val="500"/>
              </a:spcBef>
              <a:spcAft>
                <a:spcPts val="0"/>
              </a:spcAft>
              <a:buFont typeface="Wingdings" panose="05000000000000000000" pitchFamily="2" charset="2"/>
              <a:buChar char="Ø"/>
            </a:pPr>
            <a:endParaRPr lang="fr-FR" sz="3200" dirty="0">
              <a:effectLst/>
            </a:endParaRPr>
          </a:p>
          <a:p>
            <a:pPr algn="just" rtl="0">
              <a:spcBef>
                <a:spcPts val="500"/>
              </a:spcBef>
              <a:spcAft>
                <a:spcPts val="0"/>
              </a:spcAft>
            </a:pPr>
            <a:r>
              <a:rPr lang="fr-FR" sz="3200" b="0" i="0" u="none" strike="noStrike" dirty="0">
                <a:solidFill>
                  <a:srgbClr val="000000"/>
                </a:solidFill>
                <a:effectLst/>
              </a:rPr>
              <a:t>Le Gouvernement peut décider d’une revalorisation supérieure à la revalorisation légale (« coup de pouce »).</a:t>
            </a:r>
            <a:endParaRPr lang="fr-FR" sz="3200" dirty="0">
              <a:effectLst/>
            </a:endParaRPr>
          </a:p>
          <a:p>
            <a:endParaRPr lang="fr-FR" dirty="0"/>
          </a:p>
        </p:txBody>
      </p:sp>
      <p:sp>
        <p:nvSpPr>
          <p:cNvPr id="7" name="Espace réservé du numéro de diapositive 6">
            <a:extLst>
              <a:ext uri="{FF2B5EF4-FFF2-40B4-BE49-F238E27FC236}">
                <a16:creationId xmlns:a16="http://schemas.microsoft.com/office/drawing/2014/main" id="{B9517F39-4EC0-590C-BD54-BD776D7F96A4}"/>
              </a:ext>
            </a:extLst>
          </p:cNvPr>
          <p:cNvSpPr>
            <a:spLocks noGrp="1"/>
          </p:cNvSpPr>
          <p:nvPr>
            <p:ph type="sldNum" sz="quarter" idx="7"/>
          </p:nvPr>
        </p:nvSpPr>
        <p:spPr/>
        <p:txBody>
          <a:bodyPr/>
          <a:lstStyle/>
          <a:p>
            <a:fld id="{B6F15528-21DE-4FAA-801E-634DDDAF4B2B}" type="slidenum">
              <a:rPr lang="fr-FR" smtClean="0"/>
              <a:t>19</a:t>
            </a:fld>
            <a:endParaRPr lang="fr-FR"/>
          </a:p>
        </p:txBody>
      </p:sp>
    </p:spTree>
    <p:extLst>
      <p:ext uri="{BB962C8B-B14F-4D97-AF65-F5344CB8AC3E}">
        <p14:creationId xmlns:p14="http://schemas.microsoft.com/office/powerpoint/2010/main" val="99239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4606033"/>
            <a:ext cx="18093690" cy="1015663"/>
          </a:xfrm>
        </p:spPr>
        <p:txBody>
          <a:bodyPr/>
          <a:lstStyle/>
          <a:p>
            <a:pPr algn="ctr"/>
            <a:r>
              <a:rPr lang="fr-FR" sz="66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PIB et comptes publics</a:t>
            </a: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Espace réservé du numéro de diapositive 4">
            <a:extLst>
              <a:ext uri="{FF2B5EF4-FFF2-40B4-BE49-F238E27FC236}">
                <a16:creationId xmlns:a16="http://schemas.microsoft.com/office/drawing/2014/main" id="{442A8D54-B691-1839-3589-9561F920E526}"/>
              </a:ext>
            </a:extLst>
          </p:cNvPr>
          <p:cNvSpPr>
            <a:spLocks noGrp="1"/>
          </p:cNvSpPr>
          <p:nvPr>
            <p:ph type="sldNum" sz="quarter" idx="7"/>
          </p:nvPr>
        </p:nvSpPr>
        <p:spPr/>
        <p:txBody>
          <a:bodyPr/>
          <a:lstStyle/>
          <a:p>
            <a:fld id="{B6F15528-21DE-4FAA-801E-634DDDAF4B2B}" type="slidenum">
              <a:rPr lang="fr-FR" smtClean="0"/>
              <a:t>2</a:t>
            </a:fld>
            <a:endParaRPr lang="fr-FR"/>
          </a:p>
        </p:txBody>
      </p:sp>
    </p:spTree>
    <p:extLst>
      <p:ext uri="{BB962C8B-B14F-4D97-AF65-F5344CB8AC3E}">
        <p14:creationId xmlns:p14="http://schemas.microsoft.com/office/powerpoint/2010/main" val="8874633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graphicFrame>
        <p:nvGraphicFramePr>
          <p:cNvPr id="5" name="Graphique 4">
            <a:extLst>
              <a:ext uri="{FF2B5EF4-FFF2-40B4-BE49-F238E27FC236}">
                <a16:creationId xmlns:a16="http://schemas.microsoft.com/office/drawing/2014/main" id="{6DA4546D-53BF-A64B-7746-4ABE40A4AACB}"/>
              </a:ext>
            </a:extLst>
          </p:cNvPr>
          <p:cNvGraphicFramePr/>
          <p:nvPr>
            <p:extLst>
              <p:ext uri="{D42A27DB-BD31-4B8C-83A1-F6EECF244321}">
                <p14:modId xmlns:p14="http://schemas.microsoft.com/office/powerpoint/2010/main" val="321591852"/>
              </p:ext>
            </p:extLst>
          </p:nvPr>
        </p:nvGraphicFramePr>
        <p:xfrm>
          <a:off x="2059162" y="1262187"/>
          <a:ext cx="15841760" cy="7776865"/>
        </p:xfrm>
        <a:graphic>
          <a:graphicData uri="http://schemas.openxmlformats.org/drawingml/2006/chart">
            <c:chart xmlns:c="http://schemas.openxmlformats.org/drawingml/2006/chart" xmlns:r="http://schemas.openxmlformats.org/officeDocument/2006/relationships" r:id="rId3"/>
          </a:graphicData>
        </a:graphic>
      </p:graphicFrame>
      <p:sp>
        <p:nvSpPr>
          <p:cNvPr id="8" name="ZoneTexte 7">
            <a:extLst>
              <a:ext uri="{FF2B5EF4-FFF2-40B4-BE49-F238E27FC236}">
                <a16:creationId xmlns:a16="http://schemas.microsoft.com/office/drawing/2014/main" id="{BB5D6C61-66E8-8968-5A7D-CC95B60B0500}"/>
              </a:ext>
            </a:extLst>
          </p:cNvPr>
          <p:cNvSpPr txBox="1"/>
          <p:nvPr/>
        </p:nvSpPr>
        <p:spPr>
          <a:xfrm>
            <a:off x="2491210" y="9101767"/>
            <a:ext cx="5616624" cy="369332"/>
          </a:xfrm>
          <a:prstGeom prst="rect">
            <a:avLst/>
          </a:prstGeom>
          <a:noFill/>
        </p:spPr>
        <p:txBody>
          <a:bodyPr wrap="square" rtlCol="0">
            <a:spAutoFit/>
          </a:bodyPr>
          <a:lstStyle/>
          <a:p>
            <a:r>
              <a:rPr lang="fr-FR" dirty="0"/>
              <a:t>Source : Dares, 2021</a:t>
            </a:r>
          </a:p>
        </p:txBody>
      </p:sp>
      <p:sp>
        <p:nvSpPr>
          <p:cNvPr id="7" name="Espace réservé du numéro de diapositive 6">
            <a:extLst>
              <a:ext uri="{FF2B5EF4-FFF2-40B4-BE49-F238E27FC236}">
                <a16:creationId xmlns:a16="http://schemas.microsoft.com/office/drawing/2014/main" id="{35D3973A-0E0B-07B6-223E-A295DDA778DB}"/>
              </a:ext>
            </a:extLst>
          </p:cNvPr>
          <p:cNvSpPr>
            <a:spLocks noGrp="1"/>
          </p:cNvSpPr>
          <p:nvPr>
            <p:ph type="sldNum" sz="quarter" idx="7"/>
          </p:nvPr>
        </p:nvSpPr>
        <p:spPr/>
        <p:txBody>
          <a:bodyPr/>
          <a:lstStyle/>
          <a:p>
            <a:fld id="{B6F15528-21DE-4FAA-801E-634DDDAF4B2B}" type="slidenum">
              <a:rPr lang="fr-FR" smtClean="0"/>
              <a:t>20</a:t>
            </a:fld>
            <a:endParaRPr lang="fr-FR"/>
          </a:p>
        </p:txBody>
      </p:sp>
    </p:spTree>
    <p:extLst>
      <p:ext uri="{BB962C8B-B14F-4D97-AF65-F5344CB8AC3E}">
        <p14:creationId xmlns:p14="http://schemas.microsoft.com/office/powerpoint/2010/main" val="22894853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graphicFrame>
        <p:nvGraphicFramePr>
          <p:cNvPr id="5" name="Tableau 4">
            <a:extLst>
              <a:ext uri="{FF2B5EF4-FFF2-40B4-BE49-F238E27FC236}">
                <a16:creationId xmlns:a16="http://schemas.microsoft.com/office/drawing/2014/main" id="{917312F4-C93E-FFF3-F649-4E5FAE46EC3F}"/>
              </a:ext>
            </a:extLst>
          </p:cNvPr>
          <p:cNvGraphicFramePr>
            <a:graphicFrameLocks noGrp="1"/>
          </p:cNvGraphicFramePr>
          <p:nvPr>
            <p:extLst>
              <p:ext uri="{D42A27DB-BD31-4B8C-83A1-F6EECF244321}">
                <p14:modId xmlns:p14="http://schemas.microsoft.com/office/powerpoint/2010/main" val="3902548339"/>
              </p:ext>
            </p:extLst>
          </p:nvPr>
        </p:nvGraphicFramePr>
        <p:xfrm>
          <a:off x="17520" y="980232"/>
          <a:ext cx="11114650" cy="6202880"/>
        </p:xfrm>
        <a:graphic>
          <a:graphicData uri="http://schemas.openxmlformats.org/drawingml/2006/table">
            <a:tbl>
              <a:tblPr firstRow="1" firstCol="1" bandRow="1">
                <a:tableStyleId>{5A111915-BE36-4E01-A7E5-04B1672EAD32}</a:tableStyleId>
              </a:tblPr>
              <a:tblGrid>
                <a:gridCol w="5557325">
                  <a:extLst>
                    <a:ext uri="{9D8B030D-6E8A-4147-A177-3AD203B41FA5}">
                      <a16:colId xmlns:a16="http://schemas.microsoft.com/office/drawing/2014/main" val="314163806"/>
                    </a:ext>
                  </a:extLst>
                </a:gridCol>
                <a:gridCol w="5557325">
                  <a:extLst>
                    <a:ext uri="{9D8B030D-6E8A-4147-A177-3AD203B41FA5}">
                      <a16:colId xmlns:a16="http://schemas.microsoft.com/office/drawing/2014/main" val="3808199908"/>
                    </a:ext>
                  </a:extLst>
                </a:gridCol>
              </a:tblGrid>
              <a:tr h="1889432">
                <a:tc gridSpan="2">
                  <a:txBody>
                    <a:bodyPr/>
                    <a:lstStyle/>
                    <a:p>
                      <a:pPr algn="ctr">
                        <a:lnSpc>
                          <a:spcPct val="107000"/>
                        </a:lnSpc>
                        <a:spcAft>
                          <a:spcPts val="800"/>
                        </a:spcAft>
                      </a:pPr>
                      <a:r>
                        <a:rPr lang="fr-FR" sz="3600" dirty="0">
                          <a:effectLst/>
                        </a:rPr>
                        <a:t>Distribution des salaires mensuels nets en équivalent temps plein (EQTP, en euros) en 2021</a:t>
                      </a:r>
                      <a:r>
                        <a:rPr lang="fr-FR" sz="2800" dirty="0">
                          <a:effectLst/>
                        </a:rPr>
                        <a:t> </a:t>
                      </a:r>
                      <a:endParaRPr lang="fr-FR" sz="2800" dirty="0">
                        <a:effectLst/>
                        <a:latin typeface="Calibri" panose="020F0502020204030204" pitchFamily="34" charset="0"/>
                        <a:ea typeface="Calibri" panose="020F0502020204030204" pitchFamily="34" charset="0"/>
                      </a:endParaRPr>
                    </a:p>
                  </a:txBody>
                  <a:tcPr marL="68580" marR="68580" marT="0" marB="0"/>
                </a:tc>
                <a:tc hMerge="1">
                  <a:txBody>
                    <a:bodyPr/>
                    <a:lstStyle/>
                    <a:p>
                      <a:endParaRPr lang="fr-FR"/>
                    </a:p>
                  </a:txBody>
                  <a:tcPr/>
                </a:tc>
                <a:extLst>
                  <a:ext uri="{0D108BD9-81ED-4DB2-BD59-A6C34878D82A}">
                    <a16:rowId xmlns:a16="http://schemas.microsoft.com/office/drawing/2014/main" val="3371894663"/>
                  </a:ext>
                </a:extLst>
              </a:tr>
              <a:tr h="479272">
                <a:tc>
                  <a:txBody>
                    <a:bodyPr/>
                    <a:lstStyle/>
                    <a:p>
                      <a:pPr algn="ctr">
                        <a:lnSpc>
                          <a:spcPct val="107000"/>
                        </a:lnSpc>
                        <a:spcAft>
                          <a:spcPts val="800"/>
                        </a:spcAft>
                      </a:pPr>
                      <a:r>
                        <a:rPr lang="fr-FR" sz="2800" dirty="0">
                          <a:effectLst/>
                        </a:rPr>
                        <a:t>D1</a:t>
                      </a:r>
                      <a:endParaRPr lang="fr-FR" sz="2800" dirty="0">
                        <a:effectLst/>
                        <a:latin typeface="Calibri" panose="020F0502020204030204" pitchFamily="34" charset="0"/>
                        <a:ea typeface="Calibri" panose="020F0502020204030204" pitchFamily="34" charset="0"/>
                      </a:endParaRPr>
                    </a:p>
                  </a:txBody>
                  <a:tcPr marL="68580" marR="68580" marT="0" marB="0"/>
                </a:tc>
                <a:tc>
                  <a:txBody>
                    <a:bodyPr/>
                    <a:lstStyle/>
                    <a:p>
                      <a:pPr algn="ctr">
                        <a:lnSpc>
                          <a:spcPct val="107000"/>
                        </a:lnSpc>
                        <a:spcAft>
                          <a:spcPts val="800"/>
                        </a:spcAft>
                      </a:pPr>
                      <a:r>
                        <a:rPr lang="fr-FR" sz="2800" dirty="0">
                          <a:effectLst/>
                        </a:rPr>
                        <a:t>1 366</a:t>
                      </a:r>
                      <a:endParaRPr lang="fr-FR" sz="2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095924506"/>
                  </a:ext>
                </a:extLst>
              </a:tr>
              <a:tr h="479272">
                <a:tc>
                  <a:txBody>
                    <a:bodyPr/>
                    <a:lstStyle/>
                    <a:p>
                      <a:pPr algn="ctr">
                        <a:lnSpc>
                          <a:spcPct val="107000"/>
                        </a:lnSpc>
                        <a:spcAft>
                          <a:spcPts val="800"/>
                        </a:spcAft>
                      </a:pPr>
                      <a:r>
                        <a:rPr lang="fr-FR" sz="2800">
                          <a:effectLst/>
                        </a:rPr>
                        <a:t>D2</a:t>
                      </a:r>
                      <a:endParaRPr lang="fr-FR" sz="2800">
                        <a:effectLst/>
                        <a:latin typeface="Calibri" panose="020F0502020204030204" pitchFamily="34" charset="0"/>
                        <a:ea typeface="Calibri" panose="020F0502020204030204" pitchFamily="34" charset="0"/>
                      </a:endParaRPr>
                    </a:p>
                  </a:txBody>
                  <a:tcPr marL="68580" marR="68580" marT="0" marB="0"/>
                </a:tc>
                <a:tc>
                  <a:txBody>
                    <a:bodyPr/>
                    <a:lstStyle/>
                    <a:p>
                      <a:pPr algn="ctr">
                        <a:lnSpc>
                          <a:spcPct val="107000"/>
                        </a:lnSpc>
                        <a:spcAft>
                          <a:spcPts val="800"/>
                        </a:spcAft>
                      </a:pPr>
                      <a:r>
                        <a:rPr lang="fr-FR" sz="2800" dirty="0">
                          <a:effectLst/>
                        </a:rPr>
                        <a:t>1 520</a:t>
                      </a:r>
                      <a:endParaRPr lang="fr-FR" sz="2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3756584597"/>
                  </a:ext>
                </a:extLst>
              </a:tr>
              <a:tr h="479272">
                <a:tc>
                  <a:txBody>
                    <a:bodyPr/>
                    <a:lstStyle/>
                    <a:p>
                      <a:pPr algn="ctr">
                        <a:lnSpc>
                          <a:spcPct val="107000"/>
                        </a:lnSpc>
                        <a:spcAft>
                          <a:spcPts val="800"/>
                        </a:spcAft>
                      </a:pPr>
                      <a:r>
                        <a:rPr lang="fr-FR" sz="2800">
                          <a:effectLst/>
                        </a:rPr>
                        <a:t>D3</a:t>
                      </a:r>
                      <a:endParaRPr lang="fr-FR" sz="2800">
                        <a:effectLst/>
                        <a:latin typeface="Calibri" panose="020F0502020204030204" pitchFamily="34" charset="0"/>
                        <a:ea typeface="Calibri" panose="020F0502020204030204" pitchFamily="34" charset="0"/>
                      </a:endParaRPr>
                    </a:p>
                  </a:txBody>
                  <a:tcPr marL="68580" marR="68580" marT="0" marB="0"/>
                </a:tc>
                <a:tc>
                  <a:txBody>
                    <a:bodyPr/>
                    <a:lstStyle/>
                    <a:p>
                      <a:pPr algn="ctr">
                        <a:lnSpc>
                          <a:spcPct val="107000"/>
                        </a:lnSpc>
                        <a:spcAft>
                          <a:spcPts val="800"/>
                        </a:spcAft>
                      </a:pPr>
                      <a:r>
                        <a:rPr lang="fr-FR" sz="2800" dirty="0">
                          <a:effectLst/>
                        </a:rPr>
                        <a:t>1 664</a:t>
                      </a:r>
                      <a:endParaRPr lang="fr-FR" sz="2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4003314907"/>
                  </a:ext>
                </a:extLst>
              </a:tr>
              <a:tr h="479272">
                <a:tc>
                  <a:txBody>
                    <a:bodyPr/>
                    <a:lstStyle/>
                    <a:p>
                      <a:pPr algn="ctr">
                        <a:lnSpc>
                          <a:spcPct val="107000"/>
                        </a:lnSpc>
                        <a:spcAft>
                          <a:spcPts val="800"/>
                        </a:spcAft>
                      </a:pPr>
                      <a:r>
                        <a:rPr lang="fr-FR" sz="2800">
                          <a:effectLst/>
                        </a:rPr>
                        <a:t>D4</a:t>
                      </a:r>
                      <a:endParaRPr lang="fr-FR" sz="2800">
                        <a:effectLst/>
                        <a:latin typeface="Calibri" panose="020F0502020204030204" pitchFamily="34" charset="0"/>
                        <a:ea typeface="Calibri" panose="020F0502020204030204" pitchFamily="34" charset="0"/>
                      </a:endParaRPr>
                    </a:p>
                  </a:txBody>
                  <a:tcPr marL="68580" marR="68580" marT="0" marB="0"/>
                </a:tc>
                <a:tc>
                  <a:txBody>
                    <a:bodyPr/>
                    <a:lstStyle/>
                    <a:p>
                      <a:pPr algn="ctr">
                        <a:lnSpc>
                          <a:spcPct val="107000"/>
                        </a:lnSpc>
                        <a:spcAft>
                          <a:spcPts val="800"/>
                        </a:spcAft>
                      </a:pPr>
                      <a:r>
                        <a:rPr lang="fr-FR" sz="2800" dirty="0">
                          <a:effectLst/>
                        </a:rPr>
                        <a:t>1 825</a:t>
                      </a:r>
                      <a:endParaRPr lang="fr-FR" sz="2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783026349"/>
                  </a:ext>
                </a:extLst>
              </a:tr>
              <a:tr h="479272">
                <a:tc>
                  <a:txBody>
                    <a:bodyPr/>
                    <a:lstStyle/>
                    <a:p>
                      <a:pPr algn="ctr">
                        <a:lnSpc>
                          <a:spcPct val="107000"/>
                        </a:lnSpc>
                        <a:spcAft>
                          <a:spcPts val="800"/>
                        </a:spcAft>
                      </a:pPr>
                      <a:r>
                        <a:rPr lang="fr-FR" sz="2800" b="1" dirty="0">
                          <a:effectLst>
                            <a:outerShdw blurRad="38100" dist="38100" dir="2700000" algn="tl">
                              <a:srgbClr val="000000">
                                <a:alpha val="43137"/>
                              </a:srgbClr>
                            </a:outerShdw>
                          </a:effectLst>
                        </a:rPr>
                        <a:t>D5</a:t>
                      </a:r>
                      <a:endParaRPr lang="fr-FR"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tc>
                <a:tc>
                  <a:txBody>
                    <a:bodyPr/>
                    <a:lstStyle/>
                    <a:p>
                      <a:pPr algn="ctr">
                        <a:lnSpc>
                          <a:spcPct val="107000"/>
                        </a:lnSpc>
                        <a:spcAft>
                          <a:spcPts val="800"/>
                        </a:spcAft>
                      </a:pPr>
                      <a:r>
                        <a:rPr lang="fr-FR" sz="2800" b="1" dirty="0">
                          <a:effectLst>
                            <a:outerShdw blurRad="38100" dist="38100" dir="2700000" algn="tl">
                              <a:srgbClr val="000000">
                                <a:alpha val="43137"/>
                              </a:srgbClr>
                            </a:outerShdw>
                          </a:effectLst>
                        </a:rPr>
                        <a:t>2 012</a:t>
                      </a:r>
                      <a:endParaRPr lang="fr-FR" sz="28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344980672"/>
                  </a:ext>
                </a:extLst>
              </a:tr>
              <a:tr h="479272">
                <a:tc>
                  <a:txBody>
                    <a:bodyPr/>
                    <a:lstStyle/>
                    <a:p>
                      <a:pPr algn="ctr">
                        <a:lnSpc>
                          <a:spcPct val="107000"/>
                        </a:lnSpc>
                        <a:spcAft>
                          <a:spcPts val="800"/>
                        </a:spcAft>
                      </a:pPr>
                      <a:r>
                        <a:rPr lang="fr-FR" sz="2800">
                          <a:effectLst/>
                        </a:rPr>
                        <a:t>D6</a:t>
                      </a:r>
                      <a:endParaRPr lang="fr-FR" sz="2800">
                        <a:effectLst/>
                        <a:latin typeface="Calibri" panose="020F0502020204030204" pitchFamily="34" charset="0"/>
                        <a:ea typeface="Calibri" panose="020F0502020204030204" pitchFamily="34" charset="0"/>
                      </a:endParaRPr>
                    </a:p>
                  </a:txBody>
                  <a:tcPr marL="68580" marR="68580" marT="0" marB="0"/>
                </a:tc>
                <a:tc>
                  <a:txBody>
                    <a:bodyPr/>
                    <a:lstStyle/>
                    <a:p>
                      <a:pPr algn="ctr">
                        <a:lnSpc>
                          <a:spcPct val="107000"/>
                        </a:lnSpc>
                        <a:spcAft>
                          <a:spcPts val="800"/>
                        </a:spcAft>
                      </a:pPr>
                      <a:r>
                        <a:rPr lang="fr-FR" sz="2800" dirty="0">
                          <a:effectLst/>
                        </a:rPr>
                        <a:t>2 243</a:t>
                      </a:r>
                      <a:endParaRPr lang="fr-FR" sz="2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444477373"/>
                  </a:ext>
                </a:extLst>
              </a:tr>
              <a:tr h="479272">
                <a:tc>
                  <a:txBody>
                    <a:bodyPr/>
                    <a:lstStyle/>
                    <a:p>
                      <a:pPr algn="ctr">
                        <a:lnSpc>
                          <a:spcPct val="107000"/>
                        </a:lnSpc>
                        <a:spcAft>
                          <a:spcPts val="800"/>
                        </a:spcAft>
                      </a:pPr>
                      <a:r>
                        <a:rPr lang="fr-FR" sz="2800">
                          <a:effectLst/>
                        </a:rPr>
                        <a:t>D7</a:t>
                      </a:r>
                      <a:endParaRPr lang="fr-FR" sz="2800">
                        <a:effectLst/>
                        <a:latin typeface="Calibri" panose="020F0502020204030204" pitchFamily="34" charset="0"/>
                        <a:ea typeface="Calibri" panose="020F0502020204030204" pitchFamily="34" charset="0"/>
                      </a:endParaRPr>
                    </a:p>
                  </a:txBody>
                  <a:tcPr marL="68580" marR="68580" marT="0" marB="0"/>
                </a:tc>
                <a:tc>
                  <a:txBody>
                    <a:bodyPr/>
                    <a:lstStyle/>
                    <a:p>
                      <a:pPr algn="ctr">
                        <a:lnSpc>
                          <a:spcPct val="107000"/>
                        </a:lnSpc>
                        <a:spcAft>
                          <a:spcPts val="800"/>
                        </a:spcAft>
                      </a:pPr>
                      <a:r>
                        <a:rPr lang="fr-FR" sz="2800" dirty="0">
                          <a:effectLst/>
                        </a:rPr>
                        <a:t>2 558</a:t>
                      </a:r>
                      <a:endParaRPr lang="fr-FR" sz="2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051611734"/>
                  </a:ext>
                </a:extLst>
              </a:tr>
              <a:tr h="479272">
                <a:tc>
                  <a:txBody>
                    <a:bodyPr/>
                    <a:lstStyle/>
                    <a:p>
                      <a:pPr algn="ctr">
                        <a:lnSpc>
                          <a:spcPct val="107000"/>
                        </a:lnSpc>
                        <a:spcAft>
                          <a:spcPts val="800"/>
                        </a:spcAft>
                      </a:pPr>
                      <a:r>
                        <a:rPr lang="fr-FR" sz="2800">
                          <a:effectLst/>
                        </a:rPr>
                        <a:t>D8</a:t>
                      </a:r>
                      <a:endParaRPr lang="fr-FR" sz="2800">
                        <a:effectLst/>
                        <a:latin typeface="Calibri" panose="020F0502020204030204" pitchFamily="34" charset="0"/>
                        <a:ea typeface="Calibri" panose="020F0502020204030204" pitchFamily="34" charset="0"/>
                      </a:endParaRPr>
                    </a:p>
                  </a:txBody>
                  <a:tcPr marL="68580" marR="68580" marT="0" marB="0"/>
                </a:tc>
                <a:tc>
                  <a:txBody>
                    <a:bodyPr/>
                    <a:lstStyle/>
                    <a:p>
                      <a:pPr algn="ctr">
                        <a:lnSpc>
                          <a:spcPct val="107000"/>
                        </a:lnSpc>
                        <a:spcAft>
                          <a:spcPts val="800"/>
                        </a:spcAft>
                      </a:pPr>
                      <a:r>
                        <a:rPr lang="fr-FR" sz="2800" dirty="0">
                          <a:effectLst/>
                        </a:rPr>
                        <a:t>3 041</a:t>
                      </a:r>
                      <a:endParaRPr lang="fr-FR" sz="2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11979352"/>
                  </a:ext>
                </a:extLst>
              </a:tr>
              <a:tr h="479272">
                <a:tc>
                  <a:txBody>
                    <a:bodyPr/>
                    <a:lstStyle/>
                    <a:p>
                      <a:pPr algn="ctr">
                        <a:lnSpc>
                          <a:spcPct val="107000"/>
                        </a:lnSpc>
                        <a:spcAft>
                          <a:spcPts val="800"/>
                        </a:spcAft>
                      </a:pPr>
                      <a:r>
                        <a:rPr lang="fr-FR" sz="2800">
                          <a:effectLst/>
                        </a:rPr>
                        <a:t>D9</a:t>
                      </a:r>
                      <a:endParaRPr lang="fr-FR" sz="2800">
                        <a:effectLst/>
                        <a:latin typeface="Calibri" panose="020F0502020204030204" pitchFamily="34" charset="0"/>
                        <a:ea typeface="Calibri" panose="020F0502020204030204" pitchFamily="34" charset="0"/>
                      </a:endParaRPr>
                    </a:p>
                  </a:txBody>
                  <a:tcPr marL="68580" marR="68580" marT="0" marB="0"/>
                </a:tc>
                <a:tc>
                  <a:txBody>
                    <a:bodyPr/>
                    <a:lstStyle/>
                    <a:p>
                      <a:pPr algn="ctr">
                        <a:lnSpc>
                          <a:spcPct val="107000"/>
                        </a:lnSpc>
                        <a:spcAft>
                          <a:spcPts val="800"/>
                        </a:spcAft>
                      </a:pPr>
                      <a:r>
                        <a:rPr lang="fr-FR" sz="2800" dirty="0">
                          <a:effectLst/>
                        </a:rPr>
                        <a:t>4 010</a:t>
                      </a:r>
                      <a:endParaRPr lang="fr-FR" sz="28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588205779"/>
                  </a:ext>
                </a:extLst>
              </a:tr>
            </a:tbl>
          </a:graphicData>
        </a:graphic>
      </p:graphicFrame>
      <p:sp>
        <p:nvSpPr>
          <p:cNvPr id="7" name="ZoneTexte 6">
            <a:extLst>
              <a:ext uri="{FF2B5EF4-FFF2-40B4-BE49-F238E27FC236}">
                <a16:creationId xmlns:a16="http://schemas.microsoft.com/office/drawing/2014/main" id="{C28C3FE4-23B2-9097-4AF5-A6D2BCBD46DC}"/>
              </a:ext>
            </a:extLst>
          </p:cNvPr>
          <p:cNvSpPr txBox="1"/>
          <p:nvPr/>
        </p:nvSpPr>
        <p:spPr>
          <a:xfrm>
            <a:off x="4990208" y="7480990"/>
            <a:ext cx="10960201" cy="2455288"/>
          </a:xfrm>
          <a:prstGeom prst="rect">
            <a:avLst/>
          </a:prstGeom>
          <a:noFill/>
        </p:spPr>
        <p:txBody>
          <a:bodyPr wrap="square" rtlCol="0">
            <a:spAutoFit/>
          </a:bodyPr>
          <a:lstStyle/>
          <a:p>
            <a:pPr algn="just">
              <a:lnSpc>
                <a:spcPct val="107000"/>
              </a:lnSpc>
              <a:spcAft>
                <a:spcPts val="800"/>
              </a:spcAft>
            </a:pPr>
            <a:r>
              <a:rPr lang="fr-FR" sz="1800" dirty="0">
                <a:effectLst/>
                <a:latin typeface="Arial" panose="020B0604020202020204" pitchFamily="34" charset="0"/>
                <a:ea typeface="Calibri" panose="020F0502020204030204" pitchFamily="34" charset="0"/>
              </a:rPr>
              <a:t>Source : INSEE, 2023</a:t>
            </a:r>
          </a:p>
          <a:p>
            <a:pPr algn="just">
              <a:lnSpc>
                <a:spcPct val="107000"/>
              </a:lnSpc>
              <a:spcAft>
                <a:spcPts val="800"/>
              </a:spcAft>
            </a:pPr>
            <a:r>
              <a:rPr lang="fr-FR" sz="1800" b="0" i="0" u="none" strike="noStrike" dirty="0">
                <a:solidFill>
                  <a:srgbClr val="000000"/>
                </a:solidFill>
                <a:effectLst/>
                <a:latin typeface="Arial" panose="020B0604020202020204" pitchFamily="34" charset="0"/>
              </a:rPr>
              <a:t>Champ : France hors Mayotte, salariés du privé et des entreprises publiques, y compris bénéficiaires de contrats aidés et de contrats de professionnalisation ; hors apprentis, stagiaires, salariés agricoles et salariés des particuliers employeurs. </a:t>
            </a:r>
            <a:endParaRPr lang="fr-FR" sz="1800" dirty="0">
              <a:effectLst/>
              <a:latin typeface="Calibri" panose="020F0502020204030204" pitchFamily="34" charset="0"/>
              <a:ea typeface="Calibri" panose="020F0502020204030204" pitchFamily="34" charset="0"/>
            </a:endParaRPr>
          </a:p>
          <a:p>
            <a:pPr algn="just">
              <a:lnSpc>
                <a:spcPct val="107000"/>
              </a:lnSpc>
              <a:spcAft>
                <a:spcPts val="800"/>
              </a:spcAft>
            </a:pPr>
            <a:r>
              <a:rPr lang="fr-FR" sz="1800" dirty="0">
                <a:effectLst/>
                <a:latin typeface="Arial" panose="020B0604020202020204" pitchFamily="34" charset="0"/>
                <a:ea typeface="Calibri" panose="020F0502020204030204" pitchFamily="34" charset="0"/>
              </a:rPr>
              <a:t>Lecture : En 2021, en France, 20% des salariés en EQTP perçoivent un salaire mensuel net inférieur à 1 520 euros (D2)</a:t>
            </a:r>
            <a:endParaRPr lang="fr-FR" sz="1800" dirty="0">
              <a:effectLst/>
              <a:latin typeface="Calibri" panose="020F0502020204030204" pitchFamily="34" charset="0"/>
              <a:ea typeface="Calibri" panose="020F0502020204030204" pitchFamily="34" charset="0"/>
            </a:endParaRPr>
          </a:p>
          <a:p>
            <a:endParaRPr lang="fr-FR" dirty="0"/>
          </a:p>
        </p:txBody>
      </p:sp>
      <p:graphicFrame>
        <p:nvGraphicFramePr>
          <p:cNvPr id="9" name="Tableau 9">
            <a:extLst>
              <a:ext uri="{FF2B5EF4-FFF2-40B4-BE49-F238E27FC236}">
                <a16:creationId xmlns:a16="http://schemas.microsoft.com/office/drawing/2014/main" id="{76513991-A9EF-B844-D8FB-E4B226263E63}"/>
              </a:ext>
            </a:extLst>
          </p:cNvPr>
          <p:cNvGraphicFramePr>
            <a:graphicFrameLocks noGrp="1"/>
          </p:cNvGraphicFramePr>
          <p:nvPr>
            <p:extLst>
              <p:ext uri="{D42A27DB-BD31-4B8C-83A1-F6EECF244321}">
                <p14:modId xmlns:p14="http://schemas.microsoft.com/office/powerpoint/2010/main" val="2257912539"/>
              </p:ext>
            </p:extLst>
          </p:nvPr>
        </p:nvGraphicFramePr>
        <p:xfrm>
          <a:off x="11636226" y="980232"/>
          <a:ext cx="8467874" cy="6202880"/>
        </p:xfrm>
        <a:graphic>
          <a:graphicData uri="http://schemas.openxmlformats.org/drawingml/2006/table">
            <a:tbl>
              <a:tblPr firstRow="1" bandRow="1">
                <a:tableStyleId>{5A111915-BE36-4E01-A7E5-04B1672EAD32}</a:tableStyleId>
              </a:tblPr>
              <a:tblGrid>
                <a:gridCol w="4233937">
                  <a:extLst>
                    <a:ext uri="{9D8B030D-6E8A-4147-A177-3AD203B41FA5}">
                      <a16:colId xmlns:a16="http://schemas.microsoft.com/office/drawing/2014/main" val="2598344351"/>
                    </a:ext>
                  </a:extLst>
                </a:gridCol>
                <a:gridCol w="4233937">
                  <a:extLst>
                    <a:ext uri="{9D8B030D-6E8A-4147-A177-3AD203B41FA5}">
                      <a16:colId xmlns:a16="http://schemas.microsoft.com/office/drawing/2014/main" val="809694826"/>
                    </a:ext>
                  </a:extLst>
                </a:gridCol>
              </a:tblGrid>
              <a:tr h="689660">
                <a:tc gridSpan="2">
                  <a:txBody>
                    <a:bodyPr/>
                    <a:lstStyle/>
                    <a:p>
                      <a:pPr algn="ctr"/>
                      <a:r>
                        <a:rPr lang="fr-FR" sz="3200" b="1" u="none" strike="noStrike" dirty="0">
                          <a:solidFill>
                            <a:schemeClr val="bg1"/>
                          </a:solidFill>
                          <a:effectLst/>
                        </a:rPr>
                        <a:t>Salaire net mensuel moyen en EQTP par catégories socioprofessionnelles et genre en 2021</a:t>
                      </a:r>
                      <a:endParaRPr lang="fr-FR" sz="3200" b="1" dirty="0">
                        <a:solidFill>
                          <a:schemeClr val="bg1"/>
                        </a:solidFill>
                      </a:endParaRPr>
                    </a:p>
                  </a:txBody>
                  <a:tcPr/>
                </a:tc>
                <a:tc hMerge="1">
                  <a:txBody>
                    <a:bodyPr/>
                    <a:lstStyle/>
                    <a:p>
                      <a:endParaRPr lang="fr-FR" dirty="0"/>
                    </a:p>
                  </a:txBody>
                  <a:tcPr/>
                </a:tc>
                <a:extLst>
                  <a:ext uri="{0D108BD9-81ED-4DB2-BD59-A6C34878D82A}">
                    <a16:rowId xmlns:a16="http://schemas.microsoft.com/office/drawing/2014/main" val="3247446652"/>
                  </a:ext>
                </a:extLst>
              </a:tr>
              <a:tr h="689660">
                <a:tc>
                  <a:txBody>
                    <a:bodyPr/>
                    <a:lstStyle/>
                    <a:p>
                      <a:r>
                        <a:rPr lang="fr-FR" sz="2800" dirty="0">
                          <a:solidFill>
                            <a:schemeClr val="tx1"/>
                          </a:solidFill>
                        </a:rPr>
                        <a:t>Cadres</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2800" b="0" u="none" strike="noStrike" dirty="0">
                          <a:solidFill>
                            <a:schemeClr val="tx1"/>
                          </a:solidFill>
                          <a:effectLst/>
                        </a:rPr>
                        <a:t>4 331 €</a:t>
                      </a:r>
                    </a:p>
                    <a:p>
                      <a:endParaRPr lang="fr-FR" sz="2800" dirty="0">
                        <a:solidFill>
                          <a:schemeClr val="tx1"/>
                        </a:solidFill>
                      </a:endParaRPr>
                    </a:p>
                  </a:txBody>
                  <a:tcPr/>
                </a:tc>
                <a:extLst>
                  <a:ext uri="{0D108BD9-81ED-4DB2-BD59-A6C34878D82A}">
                    <a16:rowId xmlns:a16="http://schemas.microsoft.com/office/drawing/2014/main" val="1413115950"/>
                  </a:ext>
                </a:extLst>
              </a:tr>
              <a:tr h="689660">
                <a:tc>
                  <a:txBody>
                    <a:bodyPr/>
                    <a:lstStyle/>
                    <a:p>
                      <a:r>
                        <a:rPr lang="fr-FR" sz="2800" dirty="0">
                          <a:solidFill>
                            <a:schemeClr val="tx1"/>
                          </a:solidFill>
                        </a:rPr>
                        <a:t>Professions intermédiaires</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2800" b="0" u="none" strike="noStrike" dirty="0">
                          <a:solidFill>
                            <a:schemeClr val="tx1"/>
                          </a:solidFill>
                          <a:effectLst/>
                        </a:rPr>
                        <a:t>2 470 €</a:t>
                      </a:r>
                    </a:p>
                    <a:p>
                      <a:endParaRPr lang="fr-FR" sz="2800" dirty="0">
                        <a:solidFill>
                          <a:schemeClr val="tx1"/>
                        </a:solidFill>
                      </a:endParaRPr>
                    </a:p>
                  </a:txBody>
                  <a:tcPr/>
                </a:tc>
                <a:extLst>
                  <a:ext uri="{0D108BD9-81ED-4DB2-BD59-A6C34878D82A}">
                    <a16:rowId xmlns:a16="http://schemas.microsoft.com/office/drawing/2014/main" val="3694492712"/>
                  </a:ext>
                </a:extLst>
              </a:tr>
              <a:tr h="689660">
                <a:tc>
                  <a:txBody>
                    <a:bodyPr/>
                    <a:lstStyle/>
                    <a:p>
                      <a:r>
                        <a:rPr lang="fr-FR" sz="2800" dirty="0">
                          <a:solidFill>
                            <a:schemeClr val="tx1"/>
                          </a:solidFill>
                        </a:rPr>
                        <a:t>Employés</a:t>
                      </a:r>
                    </a:p>
                  </a:txBody>
                  <a:tcPr/>
                </a:tc>
                <a:tc>
                  <a:txBody>
                    <a:bodyPr/>
                    <a:lstStyle/>
                    <a:p>
                      <a:r>
                        <a:rPr lang="fr-FR" sz="2800" dirty="0">
                          <a:solidFill>
                            <a:schemeClr val="tx1"/>
                          </a:solidFill>
                        </a:rPr>
                        <a:t>1 801 </a:t>
                      </a:r>
                      <a:r>
                        <a:rPr lang="fr-FR" sz="2800" b="0" u="none" strike="noStrike" dirty="0">
                          <a:solidFill>
                            <a:schemeClr val="tx1"/>
                          </a:solidFill>
                          <a:effectLst/>
                        </a:rPr>
                        <a:t>€</a:t>
                      </a:r>
                      <a:endParaRPr lang="fr-FR" sz="2800" dirty="0">
                        <a:solidFill>
                          <a:schemeClr val="tx1"/>
                        </a:solidFill>
                      </a:endParaRPr>
                    </a:p>
                  </a:txBody>
                  <a:tcPr/>
                </a:tc>
                <a:extLst>
                  <a:ext uri="{0D108BD9-81ED-4DB2-BD59-A6C34878D82A}">
                    <a16:rowId xmlns:a16="http://schemas.microsoft.com/office/drawing/2014/main" val="2375708759"/>
                  </a:ext>
                </a:extLst>
              </a:tr>
              <a:tr h="689660">
                <a:tc>
                  <a:txBody>
                    <a:bodyPr/>
                    <a:lstStyle/>
                    <a:p>
                      <a:r>
                        <a:rPr lang="fr-FR" sz="2800" dirty="0">
                          <a:solidFill>
                            <a:schemeClr val="tx1"/>
                          </a:solidFill>
                        </a:rPr>
                        <a:t>Ouvriers</a:t>
                      </a:r>
                    </a:p>
                  </a:txBody>
                  <a:tcPr/>
                </a:tc>
                <a:tc>
                  <a:txBody>
                    <a:bodyPr/>
                    <a:lstStyle/>
                    <a:p>
                      <a:r>
                        <a:rPr lang="fr-FR" sz="2800" dirty="0">
                          <a:solidFill>
                            <a:schemeClr val="tx1"/>
                          </a:solidFill>
                        </a:rPr>
                        <a:t>1 863 </a:t>
                      </a:r>
                      <a:r>
                        <a:rPr lang="fr-FR" sz="2800" b="0" u="none" strike="noStrike" dirty="0">
                          <a:solidFill>
                            <a:schemeClr val="tx1"/>
                          </a:solidFill>
                          <a:effectLst/>
                        </a:rPr>
                        <a:t>€</a:t>
                      </a:r>
                      <a:endParaRPr lang="fr-FR" sz="2800" dirty="0">
                        <a:solidFill>
                          <a:schemeClr val="tx1"/>
                        </a:solidFill>
                      </a:endParaRPr>
                    </a:p>
                  </a:txBody>
                  <a:tcPr/>
                </a:tc>
                <a:extLst>
                  <a:ext uri="{0D108BD9-81ED-4DB2-BD59-A6C34878D82A}">
                    <a16:rowId xmlns:a16="http://schemas.microsoft.com/office/drawing/2014/main" val="2775363429"/>
                  </a:ext>
                </a:extLst>
              </a:tr>
              <a:tr h="689660">
                <a:tc>
                  <a:txBody>
                    <a:bodyPr/>
                    <a:lstStyle/>
                    <a:p>
                      <a:r>
                        <a:rPr lang="fr-FR" sz="2800" dirty="0">
                          <a:solidFill>
                            <a:schemeClr val="tx1"/>
                          </a:solidFill>
                        </a:rPr>
                        <a:t>Femmes</a:t>
                      </a:r>
                    </a:p>
                  </a:txBody>
                  <a:tcPr/>
                </a:tc>
                <a:tc>
                  <a:txBody>
                    <a:bodyPr/>
                    <a:lstStyle/>
                    <a:p>
                      <a:r>
                        <a:rPr lang="fr-FR" sz="2800" dirty="0">
                          <a:solidFill>
                            <a:schemeClr val="tx1"/>
                          </a:solidFill>
                        </a:rPr>
                        <a:t>2 292 </a:t>
                      </a:r>
                      <a:r>
                        <a:rPr lang="fr-FR" sz="2800" b="0" u="none" strike="noStrike" dirty="0">
                          <a:solidFill>
                            <a:schemeClr val="tx1"/>
                          </a:solidFill>
                          <a:effectLst/>
                        </a:rPr>
                        <a:t>€</a:t>
                      </a:r>
                      <a:endParaRPr lang="fr-FR" sz="2800" dirty="0">
                        <a:solidFill>
                          <a:schemeClr val="tx1"/>
                        </a:solidFill>
                      </a:endParaRPr>
                    </a:p>
                  </a:txBody>
                  <a:tcPr/>
                </a:tc>
                <a:extLst>
                  <a:ext uri="{0D108BD9-81ED-4DB2-BD59-A6C34878D82A}">
                    <a16:rowId xmlns:a16="http://schemas.microsoft.com/office/drawing/2014/main" val="630468317"/>
                  </a:ext>
                </a:extLst>
              </a:tr>
              <a:tr h="689660">
                <a:tc>
                  <a:txBody>
                    <a:bodyPr/>
                    <a:lstStyle/>
                    <a:p>
                      <a:r>
                        <a:rPr lang="fr-FR" sz="2800" dirty="0">
                          <a:solidFill>
                            <a:schemeClr val="tx1"/>
                          </a:solidFill>
                        </a:rPr>
                        <a:t>Hommes</a:t>
                      </a:r>
                    </a:p>
                  </a:txBody>
                  <a:tcPr/>
                </a:tc>
                <a:tc>
                  <a:txBody>
                    <a:bodyPr/>
                    <a:lstStyle/>
                    <a:p>
                      <a:r>
                        <a:rPr lang="fr-FR" sz="2800" dirty="0">
                          <a:solidFill>
                            <a:schemeClr val="tx1"/>
                          </a:solidFill>
                        </a:rPr>
                        <a:t>2 689 </a:t>
                      </a:r>
                      <a:r>
                        <a:rPr lang="fr-FR" sz="2800" b="0" u="none" strike="noStrike" dirty="0">
                          <a:solidFill>
                            <a:schemeClr val="tx1"/>
                          </a:solidFill>
                          <a:effectLst/>
                        </a:rPr>
                        <a:t>€</a:t>
                      </a:r>
                      <a:endParaRPr lang="fr-FR" sz="2800" dirty="0">
                        <a:solidFill>
                          <a:schemeClr val="tx1"/>
                        </a:solidFill>
                      </a:endParaRPr>
                    </a:p>
                  </a:txBody>
                  <a:tcPr/>
                </a:tc>
                <a:extLst>
                  <a:ext uri="{0D108BD9-81ED-4DB2-BD59-A6C34878D82A}">
                    <a16:rowId xmlns:a16="http://schemas.microsoft.com/office/drawing/2014/main" val="1644936438"/>
                  </a:ext>
                </a:extLst>
              </a:tr>
            </a:tbl>
          </a:graphicData>
        </a:graphic>
      </p:graphicFrame>
      <p:sp>
        <p:nvSpPr>
          <p:cNvPr id="8" name="Espace réservé du numéro de diapositive 7">
            <a:extLst>
              <a:ext uri="{FF2B5EF4-FFF2-40B4-BE49-F238E27FC236}">
                <a16:creationId xmlns:a16="http://schemas.microsoft.com/office/drawing/2014/main" id="{008C5AD7-36F2-408C-0EEA-7ED64931B826}"/>
              </a:ext>
            </a:extLst>
          </p:cNvPr>
          <p:cNvSpPr>
            <a:spLocks noGrp="1"/>
          </p:cNvSpPr>
          <p:nvPr>
            <p:ph type="sldNum" sz="quarter" idx="7"/>
          </p:nvPr>
        </p:nvSpPr>
        <p:spPr/>
        <p:txBody>
          <a:bodyPr/>
          <a:lstStyle/>
          <a:p>
            <a:fld id="{B6F15528-21DE-4FAA-801E-634DDDAF4B2B}" type="slidenum">
              <a:rPr lang="fr-FR" smtClean="0"/>
              <a:t>21</a:t>
            </a:fld>
            <a:endParaRPr lang="fr-FR"/>
          </a:p>
        </p:txBody>
      </p:sp>
    </p:spTree>
    <p:extLst>
      <p:ext uri="{BB962C8B-B14F-4D97-AF65-F5344CB8AC3E}">
        <p14:creationId xmlns:p14="http://schemas.microsoft.com/office/powerpoint/2010/main" val="374921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ZoneTexte 4">
            <a:extLst>
              <a:ext uri="{FF2B5EF4-FFF2-40B4-BE49-F238E27FC236}">
                <a16:creationId xmlns:a16="http://schemas.microsoft.com/office/drawing/2014/main" id="{03AA38ED-383A-E079-D51D-6ECA34DAB9FB}"/>
              </a:ext>
            </a:extLst>
          </p:cNvPr>
          <p:cNvSpPr txBox="1"/>
          <p:nvPr/>
        </p:nvSpPr>
        <p:spPr>
          <a:xfrm>
            <a:off x="1676199" y="4860987"/>
            <a:ext cx="16561840" cy="5642570"/>
          </a:xfrm>
          <a:prstGeom prst="rect">
            <a:avLst/>
          </a:prstGeom>
          <a:noFill/>
        </p:spPr>
        <p:txBody>
          <a:bodyPr wrap="square" rtlCol="0">
            <a:spAutoFit/>
          </a:bodyPr>
          <a:lstStyle/>
          <a:p>
            <a:pPr algn="just"/>
            <a:r>
              <a:rPr lang="fr-FR" sz="2800" b="0" i="0" u="none" strike="noStrike" dirty="0">
                <a:solidFill>
                  <a:srgbClr val="000000"/>
                </a:solidFill>
                <a:effectLst/>
              </a:rPr>
              <a:t>Un </a:t>
            </a:r>
            <a:r>
              <a:rPr lang="fr-FR" sz="2800" b="1" i="0" u="none" strike="noStrike" dirty="0">
                <a:solidFill>
                  <a:srgbClr val="000000"/>
                </a:solidFill>
                <a:effectLst/>
              </a:rPr>
              <a:t>ménage</a:t>
            </a:r>
            <a:r>
              <a:rPr lang="fr-FR" sz="2800" b="0" i="0" u="none" strike="noStrike" dirty="0">
                <a:solidFill>
                  <a:srgbClr val="000000"/>
                </a:solidFill>
                <a:effectLst/>
              </a:rPr>
              <a:t> </a:t>
            </a:r>
            <a:r>
              <a:rPr kumimoji="0" lang="fr-FR" altLang="fr-FR" sz="2800" b="0" i="0" u="none" strike="noStrike" cap="none" normalizeH="0" baseline="0" dirty="0">
                <a:ln>
                  <a:noFill/>
                </a:ln>
                <a:solidFill>
                  <a:schemeClr val="tx1"/>
                </a:solidFill>
                <a:effectLst/>
              </a:rPr>
              <a:t>désigne l'ensemble des occupants d'un même logement sans que ces personnes soient nécessairement unies par des liens de parenté. Un ménage peut être composé d'une seule personne. </a:t>
            </a:r>
          </a:p>
          <a:p>
            <a:pPr algn="just" rtl="0">
              <a:spcBef>
                <a:spcPts val="0"/>
              </a:spcBef>
              <a:spcAft>
                <a:spcPts val="0"/>
              </a:spcAft>
            </a:pPr>
            <a:endParaRPr lang="fr-FR" sz="2800" dirty="0">
              <a:solidFill>
                <a:srgbClr val="000000"/>
              </a:solidFill>
            </a:endParaRPr>
          </a:p>
          <a:p>
            <a:pPr algn="just" rtl="0">
              <a:spcBef>
                <a:spcPts val="0"/>
              </a:spcBef>
              <a:spcAft>
                <a:spcPts val="0"/>
              </a:spcAft>
            </a:pPr>
            <a:r>
              <a:rPr lang="fr-FR" sz="2800" b="0" i="0" u="none" strike="noStrike" dirty="0">
                <a:solidFill>
                  <a:srgbClr val="000000"/>
                </a:solidFill>
                <a:effectLst/>
              </a:rPr>
              <a:t>Le </a:t>
            </a:r>
            <a:r>
              <a:rPr lang="fr-FR" sz="2800" b="1" i="0" u="none" strike="noStrike" dirty="0">
                <a:solidFill>
                  <a:srgbClr val="000000"/>
                </a:solidFill>
                <a:effectLst/>
              </a:rPr>
              <a:t>revenu disponible</a:t>
            </a:r>
            <a:r>
              <a:rPr lang="fr-FR" sz="2800" b="0" i="0" u="none" strike="noStrike" dirty="0">
                <a:solidFill>
                  <a:srgbClr val="000000"/>
                </a:solidFill>
                <a:effectLst/>
              </a:rPr>
              <a:t> d'un ménage comprend les revenus d'activité (nets des cotisations sociales), les revenus du patrimoine, les transferts en provenance d'autres ménages (</a:t>
            </a:r>
            <a:r>
              <a:rPr lang="fr-FR" sz="2800" b="0" i="0" u="none" strike="noStrike" dirty="0">
                <a:effectLst/>
              </a:rPr>
              <a:t>ex: pensions alimentaires) </a:t>
            </a:r>
            <a:r>
              <a:rPr lang="fr-FR" sz="2800" b="0" i="0" u="none" strike="noStrike" dirty="0">
                <a:solidFill>
                  <a:srgbClr val="000000"/>
                </a:solidFill>
                <a:effectLst/>
              </a:rPr>
              <a:t>et les prestations sociales, nets des impôts directs. </a:t>
            </a:r>
            <a:endParaRPr lang="fr-FR" sz="2800" dirty="0">
              <a:effectLst/>
            </a:endParaRPr>
          </a:p>
          <a:p>
            <a:pPr algn="just" rtl="0">
              <a:spcBef>
                <a:spcPts val="0"/>
              </a:spcBef>
              <a:spcAft>
                <a:spcPts val="800"/>
              </a:spcAft>
            </a:pPr>
            <a:br>
              <a:rPr lang="fr-FR" sz="2800" dirty="0"/>
            </a:br>
            <a:r>
              <a:rPr lang="fr-FR" sz="2800" b="0" i="0" u="none" strike="noStrike" dirty="0">
                <a:solidFill>
                  <a:srgbClr val="000000"/>
                </a:solidFill>
                <a:effectLst/>
              </a:rPr>
              <a:t>Le </a:t>
            </a:r>
            <a:r>
              <a:rPr lang="fr-FR" sz="2800" b="1" i="0" u="none" strike="noStrike" dirty="0">
                <a:solidFill>
                  <a:srgbClr val="000000"/>
                </a:solidFill>
                <a:effectLst/>
              </a:rPr>
              <a:t>niveau de vie</a:t>
            </a:r>
            <a:r>
              <a:rPr lang="fr-FR" sz="2800" b="0" i="0" u="none" strike="noStrike" dirty="0">
                <a:solidFill>
                  <a:srgbClr val="000000"/>
                </a:solidFill>
                <a:effectLst/>
              </a:rPr>
              <a:t> est égal au revenu disponible du ménage divisé par le nombre d'unités de consommation (UC). Le niveau de vie est donc le même pour tous les individus d'un même ménage. Les unités de consommation sont généralement calculées selon l'échelle d'équivalence dite de l'OCDE modifiée qui attribue 1 UC au premier adulte du ménage, 0,5 UC aux autres personnes de 14 ans ou plus et 0,3 UC aux enfants de moins de 14 ans.</a:t>
            </a:r>
            <a:endParaRPr lang="fr-FR" sz="2800" dirty="0">
              <a:effectLst/>
            </a:endParaRPr>
          </a:p>
          <a:p>
            <a:endParaRPr lang="fr-FR" dirty="0"/>
          </a:p>
        </p:txBody>
      </p:sp>
      <p:graphicFrame>
        <p:nvGraphicFramePr>
          <p:cNvPr id="8" name="Tableau 8">
            <a:extLst>
              <a:ext uri="{FF2B5EF4-FFF2-40B4-BE49-F238E27FC236}">
                <a16:creationId xmlns:a16="http://schemas.microsoft.com/office/drawing/2014/main" id="{616806BC-9C60-50B7-3FFA-BDD11EA908EE}"/>
              </a:ext>
            </a:extLst>
          </p:cNvPr>
          <p:cNvGraphicFramePr>
            <a:graphicFrameLocks noGrp="1"/>
          </p:cNvGraphicFramePr>
          <p:nvPr>
            <p:extLst>
              <p:ext uri="{D42A27DB-BD31-4B8C-83A1-F6EECF244321}">
                <p14:modId xmlns:p14="http://schemas.microsoft.com/office/powerpoint/2010/main" val="1736854488"/>
              </p:ext>
            </p:extLst>
          </p:nvPr>
        </p:nvGraphicFramePr>
        <p:xfrm>
          <a:off x="1333422" y="505237"/>
          <a:ext cx="8718628" cy="3833415"/>
        </p:xfrm>
        <a:graphic>
          <a:graphicData uri="http://schemas.openxmlformats.org/drawingml/2006/table">
            <a:tbl>
              <a:tblPr firstRow="1" bandRow="1">
                <a:tableStyleId>{7DF18680-E054-41AD-8BC1-D1AEF772440D}</a:tableStyleId>
              </a:tblPr>
              <a:tblGrid>
                <a:gridCol w="4359314">
                  <a:extLst>
                    <a:ext uri="{9D8B030D-6E8A-4147-A177-3AD203B41FA5}">
                      <a16:colId xmlns:a16="http://schemas.microsoft.com/office/drawing/2014/main" val="2614924498"/>
                    </a:ext>
                  </a:extLst>
                </a:gridCol>
                <a:gridCol w="4359314">
                  <a:extLst>
                    <a:ext uri="{9D8B030D-6E8A-4147-A177-3AD203B41FA5}">
                      <a16:colId xmlns:a16="http://schemas.microsoft.com/office/drawing/2014/main" val="2761424839"/>
                    </a:ext>
                  </a:extLst>
                </a:gridCol>
              </a:tblGrid>
              <a:tr h="1277805">
                <a:tc gridSpan="2">
                  <a:txBody>
                    <a:bodyPr/>
                    <a:lstStyle/>
                    <a:p>
                      <a:pPr algn="ctr"/>
                      <a:r>
                        <a:rPr lang="fr-FR" sz="3200" dirty="0"/>
                        <a:t>Revenu disponible, France, 2018</a:t>
                      </a:r>
                    </a:p>
                  </a:txBody>
                  <a:tcPr/>
                </a:tc>
                <a:tc hMerge="1">
                  <a:txBody>
                    <a:bodyPr/>
                    <a:lstStyle/>
                    <a:p>
                      <a:endParaRPr lang="fr-FR" dirty="0"/>
                    </a:p>
                  </a:txBody>
                  <a:tcPr/>
                </a:tc>
                <a:extLst>
                  <a:ext uri="{0D108BD9-81ED-4DB2-BD59-A6C34878D82A}">
                    <a16:rowId xmlns:a16="http://schemas.microsoft.com/office/drawing/2014/main" val="3019607041"/>
                  </a:ext>
                </a:extLst>
              </a:tr>
              <a:tr h="1277805">
                <a:tc>
                  <a:txBody>
                    <a:bodyPr/>
                    <a:lstStyle/>
                    <a:p>
                      <a:pPr algn="ctr"/>
                      <a:r>
                        <a:rPr lang="fr-FR" sz="2800" dirty="0">
                          <a:solidFill>
                            <a:schemeClr val="tx1"/>
                          </a:solidFill>
                        </a:rPr>
                        <a:t>Revenu disponible moyen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b="0" i="0" u="none" strike="noStrike" dirty="0">
                          <a:solidFill>
                            <a:schemeClr val="tx1"/>
                          </a:solidFill>
                          <a:effectLst/>
                        </a:rPr>
                        <a:t>3 139  €</a:t>
                      </a:r>
                      <a:endParaRPr lang="fr-FR" sz="2800" dirty="0">
                        <a:solidFill>
                          <a:schemeClr val="tx1"/>
                        </a:solidFill>
                        <a:effectLst/>
                      </a:endParaRPr>
                    </a:p>
                    <a:p>
                      <a:pPr algn="ctr"/>
                      <a:endParaRPr lang="fr-FR" sz="2800" dirty="0">
                        <a:solidFill>
                          <a:schemeClr val="tx1"/>
                        </a:solidFill>
                      </a:endParaRPr>
                    </a:p>
                  </a:txBody>
                  <a:tcPr/>
                </a:tc>
                <a:extLst>
                  <a:ext uri="{0D108BD9-81ED-4DB2-BD59-A6C34878D82A}">
                    <a16:rowId xmlns:a16="http://schemas.microsoft.com/office/drawing/2014/main" val="2542029746"/>
                  </a:ext>
                </a:extLst>
              </a:tr>
              <a:tr h="1277805">
                <a:tc>
                  <a:txBody>
                    <a:bodyPr/>
                    <a:lstStyle/>
                    <a:p>
                      <a:pPr algn="ctr"/>
                      <a:r>
                        <a:rPr lang="fr-FR" sz="2800" dirty="0">
                          <a:solidFill>
                            <a:schemeClr val="tx1"/>
                          </a:solidFill>
                        </a:rPr>
                        <a:t>Revenu disponible médian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b="0" i="0" u="none" strike="noStrike" dirty="0">
                          <a:solidFill>
                            <a:schemeClr val="tx1"/>
                          </a:solidFill>
                          <a:effectLst/>
                        </a:rPr>
                        <a:t>2 552  €</a:t>
                      </a:r>
                      <a:endParaRPr lang="fr-FR" sz="2800" dirty="0">
                        <a:solidFill>
                          <a:schemeClr val="tx1"/>
                        </a:solidFill>
                        <a:effectLst/>
                      </a:endParaRPr>
                    </a:p>
                    <a:p>
                      <a:pPr algn="ctr"/>
                      <a:endParaRPr lang="fr-FR" sz="2800" dirty="0">
                        <a:solidFill>
                          <a:schemeClr val="tx1"/>
                        </a:solidFill>
                      </a:endParaRPr>
                    </a:p>
                  </a:txBody>
                  <a:tcPr/>
                </a:tc>
                <a:extLst>
                  <a:ext uri="{0D108BD9-81ED-4DB2-BD59-A6C34878D82A}">
                    <a16:rowId xmlns:a16="http://schemas.microsoft.com/office/drawing/2014/main" val="2066583469"/>
                  </a:ext>
                </a:extLst>
              </a:tr>
            </a:tbl>
          </a:graphicData>
        </a:graphic>
      </p:graphicFrame>
      <p:graphicFrame>
        <p:nvGraphicFramePr>
          <p:cNvPr id="9" name="Tableau 9">
            <a:extLst>
              <a:ext uri="{FF2B5EF4-FFF2-40B4-BE49-F238E27FC236}">
                <a16:creationId xmlns:a16="http://schemas.microsoft.com/office/drawing/2014/main" id="{9FDB0C14-3578-9583-2442-FC928B9EB071}"/>
              </a:ext>
            </a:extLst>
          </p:cNvPr>
          <p:cNvGraphicFramePr>
            <a:graphicFrameLocks noGrp="1"/>
          </p:cNvGraphicFramePr>
          <p:nvPr>
            <p:extLst>
              <p:ext uri="{D42A27DB-BD31-4B8C-83A1-F6EECF244321}">
                <p14:modId xmlns:p14="http://schemas.microsoft.com/office/powerpoint/2010/main" val="3427342344"/>
              </p:ext>
            </p:extLst>
          </p:nvPr>
        </p:nvGraphicFramePr>
        <p:xfrm>
          <a:off x="10501843" y="505237"/>
          <a:ext cx="9221646" cy="3870960"/>
        </p:xfrm>
        <a:graphic>
          <a:graphicData uri="http://schemas.openxmlformats.org/drawingml/2006/table">
            <a:tbl>
              <a:tblPr firstRow="1" bandRow="1">
                <a:tableStyleId>{7DF18680-E054-41AD-8BC1-D1AEF772440D}</a:tableStyleId>
              </a:tblPr>
              <a:tblGrid>
                <a:gridCol w="3073882">
                  <a:extLst>
                    <a:ext uri="{9D8B030D-6E8A-4147-A177-3AD203B41FA5}">
                      <a16:colId xmlns:a16="http://schemas.microsoft.com/office/drawing/2014/main" val="1310906410"/>
                    </a:ext>
                  </a:extLst>
                </a:gridCol>
                <a:gridCol w="3073882">
                  <a:extLst>
                    <a:ext uri="{9D8B030D-6E8A-4147-A177-3AD203B41FA5}">
                      <a16:colId xmlns:a16="http://schemas.microsoft.com/office/drawing/2014/main" val="251646031"/>
                    </a:ext>
                  </a:extLst>
                </a:gridCol>
                <a:gridCol w="3073882">
                  <a:extLst>
                    <a:ext uri="{9D8B030D-6E8A-4147-A177-3AD203B41FA5}">
                      <a16:colId xmlns:a16="http://schemas.microsoft.com/office/drawing/2014/main" val="2158070579"/>
                    </a:ext>
                  </a:extLst>
                </a:gridCol>
              </a:tblGrid>
              <a:tr h="1302175">
                <a:tc>
                  <a:txBody>
                    <a:bodyPr/>
                    <a:lstStyle/>
                    <a:p>
                      <a:pPr algn="ctr"/>
                      <a:r>
                        <a:rPr lang="fr-FR" sz="3200" dirty="0"/>
                        <a:t>Évolution du pouvoir d’achat</a:t>
                      </a:r>
                    </a:p>
                  </a:txBody>
                  <a:tcPr/>
                </a:tc>
                <a:tc>
                  <a:txBody>
                    <a:bodyPr/>
                    <a:lstStyle/>
                    <a:p>
                      <a:pPr algn="ctr"/>
                      <a:r>
                        <a:rPr lang="fr-FR" sz="3200" dirty="0"/>
                        <a:t>2021</a:t>
                      </a:r>
                    </a:p>
                  </a:txBody>
                  <a:tcPr/>
                </a:tc>
                <a:tc>
                  <a:txBody>
                    <a:bodyPr/>
                    <a:lstStyle/>
                    <a:p>
                      <a:pPr algn="ctr"/>
                      <a:r>
                        <a:rPr lang="fr-FR" sz="3200" dirty="0"/>
                        <a:t>2022</a:t>
                      </a:r>
                    </a:p>
                  </a:txBody>
                  <a:tcPr/>
                </a:tc>
                <a:extLst>
                  <a:ext uri="{0D108BD9-81ED-4DB2-BD59-A6C34878D82A}">
                    <a16:rowId xmlns:a16="http://schemas.microsoft.com/office/drawing/2014/main" val="3397755511"/>
                  </a:ext>
                </a:extLst>
              </a:tr>
              <a:tr h="791518">
                <a:tc>
                  <a:txBody>
                    <a:bodyPr/>
                    <a:lstStyle/>
                    <a:p>
                      <a:pPr algn="ctr"/>
                      <a:r>
                        <a:rPr lang="fr-FR" sz="2800" dirty="0"/>
                        <a:t>Du revenu disponible</a:t>
                      </a:r>
                    </a:p>
                  </a:txBody>
                  <a:tcPr/>
                </a:tc>
                <a:tc>
                  <a:txBody>
                    <a:bodyPr/>
                    <a:lstStyle/>
                    <a:p>
                      <a:pPr algn="ctr"/>
                      <a:r>
                        <a:rPr lang="fr-FR" sz="2800" dirty="0"/>
                        <a:t>2,3%</a:t>
                      </a:r>
                    </a:p>
                  </a:txBody>
                  <a:tcPr/>
                </a:tc>
                <a:tc>
                  <a:txBody>
                    <a:bodyPr/>
                    <a:lstStyle/>
                    <a:p>
                      <a:pPr algn="ctr"/>
                      <a:r>
                        <a:rPr lang="fr-FR" sz="2800" dirty="0"/>
                        <a:t>0,2%</a:t>
                      </a:r>
                    </a:p>
                  </a:txBody>
                  <a:tcPr/>
                </a:tc>
                <a:extLst>
                  <a:ext uri="{0D108BD9-81ED-4DB2-BD59-A6C34878D82A}">
                    <a16:rowId xmlns:a16="http://schemas.microsoft.com/office/drawing/2014/main" val="1128005635"/>
                  </a:ext>
                </a:extLst>
              </a:tr>
              <a:tr h="1148978">
                <a:tc>
                  <a:txBody>
                    <a:bodyPr/>
                    <a:lstStyle/>
                    <a:p>
                      <a:pPr algn="ctr"/>
                      <a:r>
                        <a:rPr lang="fr-FR" sz="2800" dirty="0"/>
                        <a:t>Du revenu disponible par UC (niveau de vie)</a:t>
                      </a:r>
                    </a:p>
                  </a:txBody>
                  <a:tcPr/>
                </a:tc>
                <a:tc>
                  <a:txBody>
                    <a:bodyPr/>
                    <a:lstStyle/>
                    <a:p>
                      <a:pPr algn="ctr"/>
                      <a:r>
                        <a:rPr lang="fr-FR" sz="2800" dirty="0"/>
                        <a:t>1,9%</a:t>
                      </a:r>
                    </a:p>
                  </a:txBody>
                  <a:tcPr/>
                </a:tc>
                <a:tc>
                  <a:txBody>
                    <a:bodyPr/>
                    <a:lstStyle/>
                    <a:p>
                      <a:pPr algn="ctr"/>
                      <a:r>
                        <a:rPr lang="fr-FR" sz="2800" dirty="0"/>
                        <a:t>- 0,2%</a:t>
                      </a:r>
                    </a:p>
                  </a:txBody>
                  <a:tcPr/>
                </a:tc>
                <a:extLst>
                  <a:ext uri="{0D108BD9-81ED-4DB2-BD59-A6C34878D82A}">
                    <a16:rowId xmlns:a16="http://schemas.microsoft.com/office/drawing/2014/main" val="777076145"/>
                  </a:ext>
                </a:extLst>
              </a:tr>
            </a:tbl>
          </a:graphicData>
        </a:graphic>
      </p:graphicFrame>
      <p:sp>
        <p:nvSpPr>
          <p:cNvPr id="10" name="ZoneTexte 9">
            <a:extLst>
              <a:ext uri="{FF2B5EF4-FFF2-40B4-BE49-F238E27FC236}">
                <a16:creationId xmlns:a16="http://schemas.microsoft.com/office/drawing/2014/main" id="{1DC26F88-98C6-BCE4-564C-8D04DDCD5B80}"/>
              </a:ext>
            </a:extLst>
          </p:cNvPr>
          <p:cNvSpPr txBox="1"/>
          <p:nvPr/>
        </p:nvSpPr>
        <p:spPr>
          <a:xfrm>
            <a:off x="8539882" y="4463241"/>
            <a:ext cx="5616624" cy="366099"/>
          </a:xfrm>
          <a:prstGeom prst="rect">
            <a:avLst/>
          </a:prstGeom>
          <a:noFill/>
        </p:spPr>
        <p:txBody>
          <a:bodyPr wrap="square" rtlCol="0">
            <a:spAutoFit/>
          </a:bodyPr>
          <a:lstStyle/>
          <a:p>
            <a:r>
              <a:rPr lang="fr-FR" dirty="0"/>
              <a:t>Source: INSEE, 2021, 2022, 2023</a:t>
            </a:r>
          </a:p>
        </p:txBody>
      </p:sp>
      <p:sp>
        <p:nvSpPr>
          <p:cNvPr id="7" name="Espace réservé du numéro de diapositive 6">
            <a:extLst>
              <a:ext uri="{FF2B5EF4-FFF2-40B4-BE49-F238E27FC236}">
                <a16:creationId xmlns:a16="http://schemas.microsoft.com/office/drawing/2014/main" id="{3B44EDB4-11BA-0214-7E65-DD17E2B477EF}"/>
              </a:ext>
            </a:extLst>
          </p:cNvPr>
          <p:cNvSpPr>
            <a:spLocks noGrp="1"/>
          </p:cNvSpPr>
          <p:nvPr>
            <p:ph type="sldNum" sz="quarter" idx="7"/>
          </p:nvPr>
        </p:nvSpPr>
        <p:spPr/>
        <p:txBody>
          <a:bodyPr/>
          <a:lstStyle/>
          <a:p>
            <a:fld id="{B6F15528-21DE-4FAA-801E-634DDDAF4B2B}" type="slidenum">
              <a:rPr lang="fr-FR" smtClean="0"/>
              <a:t>22</a:t>
            </a:fld>
            <a:endParaRPr lang="fr-FR"/>
          </a:p>
        </p:txBody>
      </p:sp>
    </p:spTree>
    <p:extLst>
      <p:ext uri="{BB962C8B-B14F-4D97-AF65-F5344CB8AC3E}">
        <p14:creationId xmlns:p14="http://schemas.microsoft.com/office/powerpoint/2010/main" val="2322852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7" name="ZoneTexte 6">
            <a:extLst>
              <a:ext uri="{FF2B5EF4-FFF2-40B4-BE49-F238E27FC236}">
                <a16:creationId xmlns:a16="http://schemas.microsoft.com/office/drawing/2014/main" id="{FA8860AE-B4B9-715B-49AD-7BFA466779E1}"/>
              </a:ext>
            </a:extLst>
          </p:cNvPr>
          <p:cNvSpPr txBox="1"/>
          <p:nvPr/>
        </p:nvSpPr>
        <p:spPr>
          <a:xfrm>
            <a:off x="1807134" y="626133"/>
            <a:ext cx="16777864" cy="2657138"/>
          </a:xfrm>
          <a:prstGeom prst="rect">
            <a:avLst/>
          </a:prstGeom>
          <a:noFill/>
        </p:spPr>
        <p:txBody>
          <a:bodyPr wrap="square">
            <a:spAutoFit/>
          </a:bodyPr>
          <a:lstStyle/>
          <a:p>
            <a:pPr algn="just">
              <a:spcAft>
                <a:spcPts val="800"/>
              </a:spcAft>
            </a:pPr>
            <a:r>
              <a:rPr lang="fr-FR" sz="3200" b="1" i="0" u="none" strike="noStrike" dirty="0">
                <a:effectLst/>
              </a:rPr>
              <a:t>Pauvreté monétaire / Seuil de pauvreté : </a:t>
            </a:r>
            <a:r>
              <a:rPr kumimoji="0" lang="fr-FR" altLang="fr-FR" sz="3200" b="0" i="0" u="none" strike="noStrike" cap="none" normalizeH="0" baseline="0" dirty="0">
                <a:ln>
                  <a:noFill/>
                </a:ln>
                <a:solidFill>
                  <a:schemeClr val="tx1"/>
                </a:solidFill>
                <a:effectLst/>
              </a:rPr>
              <a:t>Un individu (ou un ménage) est considéré comme pauvre lorsqu'il vit dans un ménage dont le niveau de vie est inférieur au seuil de pauvreté. En France et en Europe, le seuil est le plus souvent fixé à 60 % du niveau de vie médian </a:t>
            </a:r>
          </a:p>
          <a:p>
            <a:pPr algn="just" rtl="0">
              <a:spcBef>
                <a:spcPts val="0"/>
              </a:spcBef>
              <a:spcAft>
                <a:spcPts val="800"/>
              </a:spcAft>
            </a:pPr>
            <a:endParaRPr lang="fr-FR" sz="3200" b="0" i="0" u="none" strike="noStrike" dirty="0">
              <a:solidFill>
                <a:srgbClr val="FF0000"/>
              </a:solidFill>
              <a:effectLst/>
            </a:endParaRPr>
          </a:p>
        </p:txBody>
      </p:sp>
      <p:graphicFrame>
        <p:nvGraphicFramePr>
          <p:cNvPr id="9" name="Tableau 9">
            <a:extLst>
              <a:ext uri="{FF2B5EF4-FFF2-40B4-BE49-F238E27FC236}">
                <a16:creationId xmlns:a16="http://schemas.microsoft.com/office/drawing/2014/main" id="{B4968D00-3A31-8432-1534-966380BE9397}"/>
              </a:ext>
            </a:extLst>
          </p:cNvPr>
          <p:cNvGraphicFramePr>
            <a:graphicFrameLocks noGrp="1"/>
          </p:cNvGraphicFramePr>
          <p:nvPr>
            <p:extLst>
              <p:ext uri="{D42A27DB-BD31-4B8C-83A1-F6EECF244321}">
                <p14:modId xmlns:p14="http://schemas.microsoft.com/office/powerpoint/2010/main" val="2997799123"/>
              </p:ext>
            </p:extLst>
          </p:nvPr>
        </p:nvGraphicFramePr>
        <p:xfrm>
          <a:off x="3499322" y="3494435"/>
          <a:ext cx="13393488" cy="5116667"/>
        </p:xfrm>
        <a:graphic>
          <a:graphicData uri="http://schemas.openxmlformats.org/drawingml/2006/table">
            <a:tbl>
              <a:tblPr firstRow="1" bandRow="1">
                <a:tableStyleId>{7DF18680-E054-41AD-8BC1-D1AEF772440D}</a:tableStyleId>
              </a:tblPr>
              <a:tblGrid>
                <a:gridCol w="6696744">
                  <a:extLst>
                    <a:ext uri="{9D8B030D-6E8A-4147-A177-3AD203B41FA5}">
                      <a16:colId xmlns:a16="http://schemas.microsoft.com/office/drawing/2014/main" val="60076980"/>
                    </a:ext>
                  </a:extLst>
                </a:gridCol>
                <a:gridCol w="6696744">
                  <a:extLst>
                    <a:ext uri="{9D8B030D-6E8A-4147-A177-3AD203B41FA5}">
                      <a16:colId xmlns:a16="http://schemas.microsoft.com/office/drawing/2014/main" val="1014218387"/>
                    </a:ext>
                  </a:extLst>
                </a:gridCol>
              </a:tblGrid>
              <a:tr h="952675">
                <a:tc gridSpan="2">
                  <a:txBody>
                    <a:bodyPr/>
                    <a:lstStyle/>
                    <a:p>
                      <a:pPr algn="ctr"/>
                      <a:r>
                        <a:rPr lang="fr-FR" sz="3200" dirty="0"/>
                        <a:t>Seuil et taux de pauvreté en France en 2020</a:t>
                      </a:r>
                    </a:p>
                  </a:txBody>
                  <a:tcPr/>
                </a:tc>
                <a:tc hMerge="1">
                  <a:txBody>
                    <a:bodyPr/>
                    <a:lstStyle/>
                    <a:p>
                      <a:endParaRPr lang="fr-FR" dirty="0"/>
                    </a:p>
                  </a:txBody>
                  <a:tcPr/>
                </a:tc>
                <a:extLst>
                  <a:ext uri="{0D108BD9-81ED-4DB2-BD59-A6C34878D82A}">
                    <a16:rowId xmlns:a16="http://schemas.microsoft.com/office/drawing/2014/main" val="1329173075"/>
                  </a:ext>
                </a:extLst>
              </a:tr>
              <a:tr h="1040998">
                <a:tc>
                  <a:txBody>
                    <a:bodyPr/>
                    <a:lstStyle/>
                    <a:p>
                      <a:pPr rtl="0" fontAlgn="t">
                        <a:spcBef>
                          <a:spcPts val="0"/>
                        </a:spcBef>
                        <a:spcAft>
                          <a:spcPts val="0"/>
                        </a:spcAft>
                      </a:pPr>
                      <a:r>
                        <a:rPr lang="fr-FR" sz="2800" b="1" u="none" strike="noStrike" dirty="0">
                          <a:solidFill>
                            <a:schemeClr val="tx1"/>
                          </a:solidFill>
                          <a:effectLst/>
                        </a:rPr>
                        <a:t>Seuil de pauvreté (60% du niveau de vie médian)</a:t>
                      </a:r>
                      <a:endParaRPr lang="fr-FR" sz="2800" dirty="0">
                        <a:solidFill>
                          <a:schemeClr val="tx1"/>
                        </a:solidFill>
                        <a:effectLst/>
                      </a:endParaRPr>
                    </a:p>
                  </a:txBody>
                  <a:tcPr marL="73025" marR="73025"/>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2800" dirty="0">
                          <a:solidFill>
                            <a:schemeClr val="tx1"/>
                          </a:solidFill>
                        </a:rPr>
                        <a:t>1 128 </a:t>
                      </a:r>
                      <a:r>
                        <a:rPr lang="fr-FR" sz="2800" b="0" u="none" strike="noStrike" dirty="0">
                          <a:solidFill>
                            <a:schemeClr val="tx1"/>
                          </a:solidFill>
                          <a:effectLst/>
                        </a:rPr>
                        <a:t>€</a:t>
                      </a:r>
                      <a:endParaRPr lang="fr-FR" sz="2800" dirty="0">
                        <a:solidFill>
                          <a:schemeClr val="tx1"/>
                        </a:solidFill>
                        <a:effectLst/>
                      </a:endParaRPr>
                    </a:p>
                    <a:p>
                      <a:endParaRPr lang="fr-FR" sz="2800" dirty="0">
                        <a:solidFill>
                          <a:schemeClr val="tx1"/>
                        </a:solidFill>
                      </a:endParaRPr>
                    </a:p>
                  </a:txBody>
                  <a:tcPr/>
                </a:tc>
                <a:extLst>
                  <a:ext uri="{0D108BD9-81ED-4DB2-BD59-A6C34878D82A}">
                    <a16:rowId xmlns:a16="http://schemas.microsoft.com/office/drawing/2014/main" val="2600256252"/>
                  </a:ext>
                </a:extLst>
              </a:tr>
              <a:tr h="1040998">
                <a:tc>
                  <a:txBody>
                    <a:bodyPr/>
                    <a:lstStyle/>
                    <a:p>
                      <a:pPr rtl="0" fontAlgn="t">
                        <a:spcBef>
                          <a:spcPts val="0"/>
                        </a:spcBef>
                        <a:spcAft>
                          <a:spcPts val="0"/>
                        </a:spcAft>
                      </a:pPr>
                      <a:r>
                        <a:rPr lang="fr-FR" sz="2800" b="1" u="none" strike="noStrike" dirty="0">
                          <a:solidFill>
                            <a:schemeClr val="tx1"/>
                          </a:solidFill>
                          <a:effectLst/>
                        </a:rPr>
                        <a:t>Seuil de pauvreté (50% du niveau de vie médian)</a:t>
                      </a:r>
                      <a:endParaRPr lang="fr-FR" sz="2800" dirty="0">
                        <a:solidFill>
                          <a:schemeClr val="tx1"/>
                        </a:solidFill>
                        <a:effectLst/>
                      </a:endParaRPr>
                    </a:p>
                  </a:txBody>
                  <a:tcPr marL="73025" marR="73025"/>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2800" dirty="0">
                          <a:solidFill>
                            <a:schemeClr val="tx1"/>
                          </a:solidFill>
                        </a:rPr>
                        <a:t>918 </a:t>
                      </a:r>
                      <a:r>
                        <a:rPr lang="fr-FR" sz="2800" b="0" u="none" strike="noStrike" dirty="0">
                          <a:solidFill>
                            <a:schemeClr val="tx1"/>
                          </a:solidFill>
                          <a:effectLst/>
                        </a:rPr>
                        <a:t>€ (2019)</a:t>
                      </a:r>
                      <a:endParaRPr lang="fr-FR" sz="2800" dirty="0">
                        <a:solidFill>
                          <a:schemeClr val="tx1"/>
                        </a:solidFill>
                        <a:effectLst/>
                      </a:endParaRPr>
                    </a:p>
                    <a:p>
                      <a:endParaRPr lang="fr-FR" sz="2800" dirty="0">
                        <a:solidFill>
                          <a:schemeClr val="tx1"/>
                        </a:solidFill>
                      </a:endParaRPr>
                    </a:p>
                  </a:txBody>
                  <a:tcPr/>
                </a:tc>
                <a:extLst>
                  <a:ext uri="{0D108BD9-81ED-4DB2-BD59-A6C34878D82A}">
                    <a16:rowId xmlns:a16="http://schemas.microsoft.com/office/drawing/2014/main" val="211121702"/>
                  </a:ext>
                </a:extLst>
              </a:tr>
              <a:tr h="1040998">
                <a:tc>
                  <a:txBody>
                    <a:bodyPr/>
                    <a:lstStyle/>
                    <a:p>
                      <a:pPr rtl="0" fontAlgn="t">
                        <a:spcBef>
                          <a:spcPts val="0"/>
                        </a:spcBef>
                        <a:spcAft>
                          <a:spcPts val="0"/>
                        </a:spcAft>
                      </a:pPr>
                      <a:r>
                        <a:rPr lang="fr-FR" sz="2800" b="1" u="none" strike="noStrike" dirty="0">
                          <a:solidFill>
                            <a:schemeClr val="tx1"/>
                          </a:solidFill>
                          <a:effectLst/>
                        </a:rPr>
                        <a:t>Taux de pauvreté (60% du niveau de vie médian</a:t>
                      </a:r>
                      <a:endParaRPr lang="fr-FR" sz="2800" dirty="0">
                        <a:solidFill>
                          <a:schemeClr val="tx1"/>
                        </a:solidFill>
                        <a:effectLst/>
                      </a:endParaRPr>
                    </a:p>
                  </a:txBody>
                  <a:tcPr marL="73025" marR="73025"/>
                </a:tc>
                <a:tc>
                  <a:txBody>
                    <a:bodyPr/>
                    <a:lstStyle/>
                    <a:p>
                      <a:r>
                        <a:rPr lang="fr-FR" sz="2800" dirty="0">
                          <a:solidFill>
                            <a:schemeClr val="tx1"/>
                          </a:solidFill>
                        </a:rPr>
                        <a:t>14,6% soit 8,9 millions de personnes</a:t>
                      </a:r>
                    </a:p>
                  </a:txBody>
                  <a:tcPr/>
                </a:tc>
                <a:extLst>
                  <a:ext uri="{0D108BD9-81ED-4DB2-BD59-A6C34878D82A}">
                    <a16:rowId xmlns:a16="http://schemas.microsoft.com/office/drawing/2014/main" val="3399085200"/>
                  </a:ext>
                </a:extLst>
              </a:tr>
              <a:tr h="1040998">
                <a:tc>
                  <a:txBody>
                    <a:bodyPr/>
                    <a:lstStyle/>
                    <a:p>
                      <a:pPr rtl="0" fontAlgn="t">
                        <a:spcBef>
                          <a:spcPts val="0"/>
                        </a:spcBef>
                        <a:spcAft>
                          <a:spcPts val="0"/>
                        </a:spcAft>
                      </a:pPr>
                      <a:r>
                        <a:rPr lang="fr-FR" sz="2800" b="1" u="none" strike="noStrike" dirty="0">
                          <a:solidFill>
                            <a:schemeClr val="tx1"/>
                          </a:solidFill>
                          <a:effectLst/>
                        </a:rPr>
                        <a:t>Taux de pauvreté (50% du niveau de vie médian</a:t>
                      </a:r>
                      <a:endParaRPr lang="fr-FR" sz="2800" dirty="0">
                        <a:solidFill>
                          <a:schemeClr val="tx1"/>
                        </a:solidFill>
                        <a:effectLst/>
                      </a:endParaRPr>
                    </a:p>
                  </a:txBody>
                  <a:tcPr marL="73025" marR="73025"/>
                </a:tc>
                <a:tc>
                  <a:txBody>
                    <a:bodyPr/>
                    <a:lstStyle/>
                    <a:p>
                      <a:r>
                        <a:rPr lang="fr-FR" sz="2800" dirty="0">
                          <a:solidFill>
                            <a:schemeClr val="tx1"/>
                          </a:solidFill>
                        </a:rPr>
                        <a:t>8,2% soit 5,2 millions de personnes (2019)</a:t>
                      </a:r>
                    </a:p>
                  </a:txBody>
                  <a:tcPr/>
                </a:tc>
                <a:extLst>
                  <a:ext uri="{0D108BD9-81ED-4DB2-BD59-A6C34878D82A}">
                    <a16:rowId xmlns:a16="http://schemas.microsoft.com/office/drawing/2014/main" val="2027485622"/>
                  </a:ext>
                </a:extLst>
              </a:tr>
            </a:tbl>
          </a:graphicData>
        </a:graphic>
      </p:graphicFrame>
      <p:sp>
        <p:nvSpPr>
          <p:cNvPr id="10" name="ZoneTexte 9">
            <a:extLst>
              <a:ext uri="{FF2B5EF4-FFF2-40B4-BE49-F238E27FC236}">
                <a16:creationId xmlns:a16="http://schemas.microsoft.com/office/drawing/2014/main" id="{A4912896-4C6E-0107-3EA6-A54C9A0D149A}"/>
              </a:ext>
            </a:extLst>
          </p:cNvPr>
          <p:cNvSpPr txBox="1"/>
          <p:nvPr/>
        </p:nvSpPr>
        <p:spPr>
          <a:xfrm>
            <a:off x="3496749" y="8637600"/>
            <a:ext cx="4176464" cy="369332"/>
          </a:xfrm>
          <a:prstGeom prst="rect">
            <a:avLst/>
          </a:prstGeom>
          <a:noFill/>
        </p:spPr>
        <p:txBody>
          <a:bodyPr wrap="square" rtlCol="0">
            <a:spAutoFit/>
          </a:bodyPr>
          <a:lstStyle/>
          <a:p>
            <a:r>
              <a:rPr lang="fr-FR" dirty="0"/>
              <a:t>Source : INSEE, 2021, 2022</a:t>
            </a:r>
          </a:p>
        </p:txBody>
      </p:sp>
      <p:sp>
        <p:nvSpPr>
          <p:cNvPr id="5" name="Espace réservé du numéro de diapositive 4">
            <a:extLst>
              <a:ext uri="{FF2B5EF4-FFF2-40B4-BE49-F238E27FC236}">
                <a16:creationId xmlns:a16="http://schemas.microsoft.com/office/drawing/2014/main" id="{932F63DD-EA34-D599-B49D-DB80776F5DEC}"/>
              </a:ext>
            </a:extLst>
          </p:cNvPr>
          <p:cNvSpPr>
            <a:spLocks noGrp="1"/>
          </p:cNvSpPr>
          <p:nvPr>
            <p:ph type="sldNum" sz="quarter" idx="7"/>
          </p:nvPr>
        </p:nvSpPr>
        <p:spPr/>
        <p:txBody>
          <a:bodyPr/>
          <a:lstStyle/>
          <a:p>
            <a:fld id="{B6F15528-21DE-4FAA-801E-634DDDAF4B2B}" type="slidenum">
              <a:rPr lang="fr-FR" smtClean="0"/>
              <a:t>23</a:t>
            </a:fld>
            <a:endParaRPr lang="fr-FR"/>
          </a:p>
        </p:txBody>
      </p:sp>
    </p:spTree>
    <p:extLst>
      <p:ext uri="{BB962C8B-B14F-4D97-AF65-F5344CB8AC3E}">
        <p14:creationId xmlns:p14="http://schemas.microsoft.com/office/powerpoint/2010/main" val="33267672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ZoneTexte 4">
            <a:extLst>
              <a:ext uri="{FF2B5EF4-FFF2-40B4-BE49-F238E27FC236}">
                <a16:creationId xmlns:a16="http://schemas.microsoft.com/office/drawing/2014/main" id="{A9542BDD-0456-A25B-7794-4CA55C8A9B40}"/>
              </a:ext>
            </a:extLst>
          </p:cNvPr>
          <p:cNvSpPr txBox="1"/>
          <p:nvPr/>
        </p:nvSpPr>
        <p:spPr>
          <a:xfrm>
            <a:off x="4670393" y="4264452"/>
            <a:ext cx="13681520" cy="1107996"/>
          </a:xfrm>
          <a:prstGeom prst="rect">
            <a:avLst/>
          </a:prstGeom>
          <a:noFill/>
        </p:spPr>
        <p:txBody>
          <a:bodyPr wrap="square" rtlCol="0">
            <a:spAutoFit/>
          </a:bodyPr>
          <a:lstStyle/>
          <a:p>
            <a:r>
              <a:rPr lang="fr-FR" sz="6600" b="1" dirty="0">
                <a:effectLst>
                  <a:outerShdw blurRad="38100" dist="38100" dir="2700000" algn="tl">
                    <a:srgbClr val="000000">
                      <a:alpha val="43137"/>
                    </a:srgbClr>
                  </a:outerShdw>
                </a:effectLst>
              </a:rPr>
              <a:t>Résultats des entreprises</a:t>
            </a:r>
          </a:p>
        </p:txBody>
      </p:sp>
      <p:sp>
        <p:nvSpPr>
          <p:cNvPr id="7" name="Espace réservé du numéro de diapositive 6">
            <a:extLst>
              <a:ext uri="{FF2B5EF4-FFF2-40B4-BE49-F238E27FC236}">
                <a16:creationId xmlns:a16="http://schemas.microsoft.com/office/drawing/2014/main" id="{57FC015D-B388-2026-35B2-1496F04A4AA7}"/>
              </a:ext>
            </a:extLst>
          </p:cNvPr>
          <p:cNvSpPr>
            <a:spLocks noGrp="1"/>
          </p:cNvSpPr>
          <p:nvPr>
            <p:ph type="sldNum" sz="quarter" idx="7"/>
          </p:nvPr>
        </p:nvSpPr>
        <p:spPr/>
        <p:txBody>
          <a:bodyPr/>
          <a:lstStyle/>
          <a:p>
            <a:fld id="{B6F15528-21DE-4FAA-801E-634DDDAF4B2B}" type="slidenum">
              <a:rPr lang="fr-FR" smtClean="0"/>
              <a:t>24</a:t>
            </a:fld>
            <a:endParaRPr lang="fr-FR"/>
          </a:p>
        </p:txBody>
      </p:sp>
    </p:spTree>
    <p:extLst>
      <p:ext uri="{BB962C8B-B14F-4D97-AF65-F5344CB8AC3E}">
        <p14:creationId xmlns:p14="http://schemas.microsoft.com/office/powerpoint/2010/main" val="36562974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00135" y="5325658"/>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7" name="ZoneTexte 6">
            <a:extLst>
              <a:ext uri="{FF2B5EF4-FFF2-40B4-BE49-F238E27FC236}">
                <a16:creationId xmlns:a16="http://schemas.microsoft.com/office/drawing/2014/main" id="{04B89AF3-8D38-8AB7-EABB-A5453FA09A9A}"/>
              </a:ext>
            </a:extLst>
          </p:cNvPr>
          <p:cNvSpPr txBox="1"/>
          <p:nvPr/>
        </p:nvSpPr>
        <p:spPr>
          <a:xfrm>
            <a:off x="1915146" y="1086039"/>
            <a:ext cx="16057784" cy="1077218"/>
          </a:xfrm>
          <a:prstGeom prst="rect">
            <a:avLst/>
          </a:prstGeom>
          <a:noFill/>
        </p:spPr>
        <p:txBody>
          <a:bodyPr wrap="square">
            <a:spAutoFit/>
          </a:bodyPr>
          <a:lstStyle/>
          <a:p>
            <a:pPr algn="just"/>
            <a:r>
              <a:rPr lang="fr-FR" sz="3200" b="1" dirty="0">
                <a:latin typeface="Arial" panose="020B0604020202020204" pitchFamily="34" charset="0"/>
              </a:rPr>
              <a:t>L</a:t>
            </a:r>
            <a:r>
              <a:rPr lang="fr-FR" sz="3200" b="1" i="0" strike="noStrike" dirty="0">
                <a:effectLst/>
                <a:latin typeface="Arial" panose="020B0604020202020204" pitchFamily="34" charset="0"/>
              </a:rPr>
              <a:t>e taux de marge </a:t>
            </a:r>
            <a:r>
              <a:rPr lang="fr-FR" sz="3200" b="0" i="0" strike="noStrike" dirty="0">
                <a:effectLst/>
                <a:latin typeface="Arial" panose="020B0604020202020204" pitchFamily="34" charset="0"/>
              </a:rPr>
              <a:t>mesure le pourcentage de la</a:t>
            </a:r>
            <a:r>
              <a:rPr lang="fr-FR" sz="3200" dirty="0">
                <a:latin typeface="Arial" panose="020B0604020202020204" pitchFamily="34" charset="0"/>
              </a:rPr>
              <a:t> </a:t>
            </a:r>
            <a:r>
              <a:rPr lang="fr-FR" sz="3200" b="0" i="0" strike="noStrike" dirty="0">
                <a:effectLst/>
                <a:latin typeface="Arial" panose="020B0604020202020204" pitchFamily="34" charset="0"/>
              </a:rPr>
              <a:t>valeur ajoutée conservé par les entreprises après versement du</a:t>
            </a:r>
            <a:r>
              <a:rPr lang="fr-FR" sz="3200" dirty="0">
                <a:latin typeface="Arial" panose="020B0604020202020204" pitchFamily="34" charset="0"/>
              </a:rPr>
              <a:t> </a:t>
            </a:r>
            <a:r>
              <a:rPr lang="fr-FR" sz="3200" b="0" i="0" strike="noStrike" dirty="0">
                <a:effectLst/>
                <a:latin typeface="Arial" panose="020B0604020202020204" pitchFamily="34" charset="0"/>
              </a:rPr>
              <a:t>coût du travail et des</a:t>
            </a:r>
            <a:r>
              <a:rPr lang="fr-FR" sz="3200" dirty="0">
                <a:latin typeface="Arial" panose="020B0604020202020204" pitchFamily="34" charset="0"/>
              </a:rPr>
              <a:t> </a:t>
            </a:r>
            <a:r>
              <a:rPr lang="fr-FR" sz="3200" b="0" i="0" strike="noStrike" dirty="0">
                <a:effectLst/>
                <a:latin typeface="Arial" panose="020B0604020202020204" pitchFamily="34" charset="0"/>
              </a:rPr>
              <a:t>impôts liés à la production</a:t>
            </a:r>
            <a:endParaRPr lang="fr-FR" sz="3200" dirty="0"/>
          </a:p>
        </p:txBody>
      </p:sp>
      <p:graphicFrame>
        <p:nvGraphicFramePr>
          <p:cNvPr id="8" name="Tableau 8">
            <a:extLst>
              <a:ext uri="{FF2B5EF4-FFF2-40B4-BE49-F238E27FC236}">
                <a16:creationId xmlns:a16="http://schemas.microsoft.com/office/drawing/2014/main" id="{5E9545C2-CF6A-8B32-1091-C02817B702CB}"/>
              </a:ext>
            </a:extLst>
          </p:cNvPr>
          <p:cNvGraphicFramePr>
            <a:graphicFrameLocks noGrp="1"/>
          </p:cNvGraphicFramePr>
          <p:nvPr>
            <p:extLst>
              <p:ext uri="{D42A27DB-BD31-4B8C-83A1-F6EECF244321}">
                <p14:modId xmlns:p14="http://schemas.microsoft.com/office/powerpoint/2010/main" val="196105525"/>
              </p:ext>
            </p:extLst>
          </p:nvPr>
        </p:nvGraphicFramePr>
        <p:xfrm>
          <a:off x="2563218" y="3350419"/>
          <a:ext cx="14113568" cy="5943260"/>
        </p:xfrm>
        <a:graphic>
          <a:graphicData uri="http://schemas.openxmlformats.org/drawingml/2006/table">
            <a:tbl>
              <a:tblPr firstRow="1" bandRow="1">
                <a:tableStyleId>{7DF18680-E054-41AD-8BC1-D1AEF772440D}</a:tableStyleId>
              </a:tblPr>
              <a:tblGrid>
                <a:gridCol w="7056784">
                  <a:extLst>
                    <a:ext uri="{9D8B030D-6E8A-4147-A177-3AD203B41FA5}">
                      <a16:colId xmlns:a16="http://schemas.microsoft.com/office/drawing/2014/main" val="1756726334"/>
                    </a:ext>
                  </a:extLst>
                </a:gridCol>
                <a:gridCol w="7056784">
                  <a:extLst>
                    <a:ext uri="{9D8B030D-6E8A-4147-A177-3AD203B41FA5}">
                      <a16:colId xmlns:a16="http://schemas.microsoft.com/office/drawing/2014/main" val="2348200018"/>
                    </a:ext>
                  </a:extLst>
                </a:gridCol>
              </a:tblGrid>
              <a:tr h="975292">
                <a:tc gridSpan="2">
                  <a:txBody>
                    <a:bodyPr/>
                    <a:lstStyle/>
                    <a:p>
                      <a:pPr algn="ctr"/>
                      <a:r>
                        <a:rPr lang="fr-FR" sz="3200" dirty="0"/>
                        <a:t>Taux de marge des entreprises (moyenne annuelle sauf mention contraire</a:t>
                      </a:r>
                      <a:r>
                        <a:rPr lang="fr-FR" sz="2800" dirty="0"/>
                        <a:t>)</a:t>
                      </a:r>
                    </a:p>
                  </a:txBody>
                  <a:tcPr/>
                </a:tc>
                <a:tc hMerge="1">
                  <a:txBody>
                    <a:bodyPr/>
                    <a:lstStyle/>
                    <a:p>
                      <a:endParaRPr lang="fr-FR" dirty="0"/>
                    </a:p>
                  </a:txBody>
                  <a:tcPr/>
                </a:tc>
                <a:extLst>
                  <a:ext uri="{0D108BD9-81ED-4DB2-BD59-A6C34878D82A}">
                    <a16:rowId xmlns:a16="http://schemas.microsoft.com/office/drawing/2014/main" val="1585656498"/>
                  </a:ext>
                </a:extLst>
              </a:tr>
              <a:tr h="975292">
                <a:tc>
                  <a:txBody>
                    <a:bodyPr/>
                    <a:lstStyle/>
                    <a:p>
                      <a:pPr algn="ctr"/>
                      <a:r>
                        <a:rPr lang="fr-FR" sz="2800" dirty="0"/>
                        <a:t>2019</a:t>
                      </a:r>
                    </a:p>
                  </a:txBody>
                  <a:tcPr/>
                </a:tc>
                <a:tc>
                  <a:txBody>
                    <a:bodyPr/>
                    <a:lstStyle/>
                    <a:p>
                      <a:pPr algn="ctr"/>
                      <a:r>
                        <a:rPr lang="fr-FR" sz="2800" dirty="0"/>
                        <a:t>33,4%</a:t>
                      </a:r>
                    </a:p>
                  </a:txBody>
                  <a:tcPr/>
                </a:tc>
                <a:extLst>
                  <a:ext uri="{0D108BD9-81ED-4DB2-BD59-A6C34878D82A}">
                    <a16:rowId xmlns:a16="http://schemas.microsoft.com/office/drawing/2014/main" val="1989046447"/>
                  </a:ext>
                </a:extLst>
              </a:tr>
              <a:tr h="975292">
                <a:tc>
                  <a:txBody>
                    <a:bodyPr/>
                    <a:lstStyle/>
                    <a:p>
                      <a:pPr algn="ctr"/>
                      <a:r>
                        <a:rPr lang="fr-FR" sz="2800" dirty="0"/>
                        <a:t>2020</a:t>
                      </a:r>
                    </a:p>
                  </a:txBody>
                  <a:tcPr/>
                </a:tc>
                <a:tc>
                  <a:txBody>
                    <a:bodyPr/>
                    <a:lstStyle/>
                    <a:p>
                      <a:pPr algn="ctr"/>
                      <a:r>
                        <a:rPr lang="fr-FR" sz="2800" dirty="0"/>
                        <a:t>31,8%</a:t>
                      </a:r>
                    </a:p>
                  </a:txBody>
                  <a:tcPr/>
                </a:tc>
                <a:extLst>
                  <a:ext uri="{0D108BD9-81ED-4DB2-BD59-A6C34878D82A}">
                    <a16:rowId xmlns:a16="http://schemas.microsoft.com/office/drawing/2014/main" val="3706582307"/>
                  </a:ext>
                </a:extLst>
              </a:tr>
              <a:tr h="975292">
                <a:tc>
                  <a:txBody>
                    <a:bodyPr/>
                    <a:lstStyle/>
                    <a:p>
                      <a:pPr algn="ctr"/>
                      <a:r>
                        <a:rPr lang="fr-FR" sz="2800" dirty="0"/>
                        <a:t>2021</a:t>
                      </a:r>
                    </a:p>
                  </a:txBody>
                  <a:tcPr/>
                </a:tc>
                <a:tc>
                  <a:txBody>
                    <a:bodyPr/>
                    <a:lstStyle/>
                    <a:p>
                      <a:pPr algn="ctr"/>
                      <a:r>
                        <a:rPr lang="fr-FR" sz="2800" dirty="0"/>
                        <a:t>34,2%</a:t>
                      </a:r>
                    </a:p>
                  </a:txBody>
                  <a:tcPr/>
                </a:tc>
                <a:extLst>
                  <a:ext uri="{0D108BD9-81ED-4DB2-BD59-A6C34878D82A}">
                    <a16:rowId xmlns:a16="http://schemas.microsoft.com/office/drawing/2014/main" val="3940896316"/>
                  </a:ext>
                </a:extLst>
              </a:tr>
              <a:tr h="975292">
                <a:tc>
                  <a:txBody>
                    <a:bodyPr/>
                    <a:lstStyle/>
                    <a:p>
                      <a:pPr algn="ctr"/>
                      <a:r>
                        <a:rPr lang="fr-FR" sz="2800" dirty="0"/>
                        <a:t>2022</a:t>
                      </a:r>
                    </a:p>
                  </a:txBody>
                  <a:tcPr/>
                </a:tc>
                <a:tc>
                  <a:txBody>
                    <a:bodyPr/>
                    <a:lstStyle/>
                    <a:p>
                      <a:pPr algn="ctr"/>
                      <a:r>
                        <a:rPr lang="fr-FR" sz="2800" dirty="0"/>
                        <a:t>32,0%</a:t>
                      </a:r>
                    </a:p>
                  </a:txBody>
                  <a:tcPr/>
                </a:tc>
                <a:extLst>
                  <a:ext uri="{0D108BD9-81ED-4DB2-BD59-A6C34878D82A}">
                    <a16:rowId xmlns:a16="http://schemas.microsoft.com/office/drawing/2014/main" val="2681278173"/>
                  </a:ext>
                </a:extLst>
              </a:tr>
              <a:tr h="975292">
                <a:tc>
                  <a:txBody>
                    <a:bodyPr/>
                    <a:lstStyle/>
                    <a:p>
                      <a:pPr algn="ctr"/>
                      <a:r>
                        <a:rPr lang="fr-FR" sz="2800" dirty="0"/>
                        <a:t>2023*</a:t>
                      </a:r>
                    </a:p>
                  </a:txBody>
                  <a:tcPr/>
                </a:tc>
                <a:tc>
                  <a:txBody>
                    <a:bodyPr/>
                    <a:lstStyle/>
                    <a:p>
                      <a:pPr algn="ctr"/>
                      <a:r>
                        <a:rPr lang="fr-FR" sz="2800" dirty="0"/>
                        <a:t>31,5%</a:t>
                      </a:r>
                    </a:p>
                  </a:txBody>
                  <a:tcPr/>
                </a:tc>
                <a:extLst>
                  <a:ext uri="{0D108BD9-81ED-4DB2-BD59-A6C34878D82A}">
                    <a16:rowId xmlns:a16="http://schemas.microsoft.com/office/drawing/2014/main" val="535159788"/>
                  </a:ext>
                </a:extLst>
              </a:tr>
            </a:tbl>
          </a:graphicData>
        </a:graphic>
      </p:graphicFrame>
      <p:sp>
        <p:nvSpPr>
          <p:cNvPr id="9" name="ZoneTexte 8">
            <a:extLst>
              <a:ext uri="{FF2B5EF4-FFF2-40B4-BE49-F238E27FC236}">
                <a16:creationId xmlns:a16="http://schemas.microsoft.com/office/drawing/2014/main" id="{37C25CAD-7297-B53B-0655-2C5A05C55EE2}"/>
              </a:ext>
            </a:extLst>
          </p:cNvPr>
          <p:cNvSpPr txBox="1"/>
          <p:nvPr/>
        </p:nvSpPr>
        <p:spPr>
          <a:xfrm>
            <a:off x="2563218" y="9293679"/>
            <a:ext cx="6840760" cy="646331"/>
          </a:xfrm>
          <a:prstGeom prst="rect">
            <a:avLst/>
          </a:prstGeom>
          <a:noFill/>
        </p:spPr>
        <p:txBody>
          <a:bodyPr wrap="square" rtlCol="0">
            <a:spAutoFit/>
          </a:bodyPr>
          <a:lstStyle/>
          <a:p>
            <a:r>
              <a:rPr lang="fr-FR" dirty="0"/>
              <a:t>Source : INSEE, 2021, 2022, Banque de France, 2023</a:t>
            </a:r>
          </a:p>
          <a:p>
            <a:r>
              <a:rPr lang="fr-FR" dirty="0"/>
              <a:t>*Prévisions</a:t>
            </a:r>
          </a:p>
        </p:txBody>
      </p:sp>
      <p:sp>
        <p:nvSpPr>
          <p:cNvPr id="5" name="Espace réservé du numéro de diapositive 4">
            <a:extLst>
              <a:ext uri="{FF2B5EF4-FFF2-40B4-BE49-F238E27FC236}">
                <a16:creationId xmlns:a16="http://schemas.microsoft.com/office/drawing/2014/main" id="{B5F5AFDC-007A-FB69-BEBD-C93D56A8EBBC}"/>
              </a:ext>
            </a:extLst>
          </p:cNvPr>
          <p:cNvSpPr>
            <a:spLocks noGrp="1"/>
          </p:cNvSpPr>
          <p:nvPr>
            <p:ph type="sldNum" sz="quarter" idx="7"/>
          </p:nvPr>
        </p:nvSpPr>
        <p:spPr/>
        <p:txBody>
          <a:bodyPr/>
          <a:lstStyle/>
          <a:p>
            <a:fld id="{B6F15528-21DE-4FAA-801E-634DDDAF4B2B}" type="slidenum">
              <a:rPr lang="fr-FR" smtClean="0"/>
              <a:t>25</a:t>
            </a:fld>
            <a:endParaRPr lang="fr-FR"/>
          </a:p>
        </p:txBody>
      </p:sp>
    </p:spTree>
    <p:extLst>
      <p:ext uri="{BB962C8B-B14F-4D97-AF65-F5344CB8AC3E}">
        <p14:creationId xmlns:p14="http://schemas.microsoft.com/office/powerpoint/2010/main" val="4919341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graphicFrame>
        <p:nvGraphicFramePr>
          <p:cNvPr id="5" name="Graphique 4">
            <a:extLst>
              <a:ext uri="{FF2B5EF4-FFF2-40B4-BE49-F238E27FC236}">
                <a16:creationId xmlns:a16="http://schemas.microsoft.com/office/drawing/2014/main" id="{F54CC634-0174-DD3B-441F-D948AAF22D68}"/>
              </a:ext>
            </a:extLst>
          </p:cNvPr>
          <p:cNvGraphicFramePr/>
          <p:nvPr>
            <p:extLst>
              <p:ext uri="{D42A27DB-BD31-4B8C-83A1-F6EECF244321}">
                <p14:modId xmlns:p14="http://schemas.microsoft.com/office/powerpoint/2010/main" val="1272218249"/>
              </p:ext>
            </p:extLst>
          </p:nvPr>
        </p:nvGraphicFramePr>
        <p:xfrm>
          <a:off x="2008650" y="709348"/>
          <a:ext cx="16900384" cy="7825647"/>
        </p:xfrm>
        <a:graphic>
          <a:graphicData uri="http://schemas.openxmlformats.org/drawingml/2006/chart">
            <c:chart xmlns:c="http://schemas.openxmlformats.org/drawingml/2006/chart" xmlns:r="http://schemas.openxmlformats.org/officeDocument/2006/relationships" r:id="rId3"/>
          </a:graphicData>
        </a:graphic>
      </p:graphicFrame>
      <p:sp>
        <p:nvSpPr>
          <p:cNvPr id="7" name="ZoneTexte 6">
            <a:extLst>
              <a:ext uri="{FF2B5EF4-FFF2-40B4-BE49-F238E27FC236}">
                <a16:creationId xmlns:a16="http://schemas.microsoft.com/office/drawing/2014/main" id="{4D37CA9D-E157-B442-466A-0213C9F42008}"/>
              </a:ext>
            </a:extLst>
          </p:cNvPr>
          <p:cNvSpPr txBox="1"/>
          <p:nvPr/>
        </p:nvSpPr>
        <p:spPr>
          <a:xfrm>
            <a:off x="2162063" y="8605797"/>
            <a:ext cx="8064896" cy="1167243"/>
          </a:xfrm>
          <a:prstGeom prst="rect">
            <a:avLst/>
          </a:prstGeom>
          <a:noFill/>
        </p:spPr>
        <p:txBody>
          <a:bodyPr wrap="square" rtlCol="0">
            <a:spAutoFit/>
          </a:bodyPr>
          <a:lstStyle/>
          <a:p>
            <a:pPr algn="just">
              <a:lnSpc>
                <a:spcPct val="107000"/>
              </a:lnSpc>
              <a:spcAft>
                <a:spcPts val="800"/>
              </a:spcAft>
            </a:pPr>
            <a:r>
              <a:rPr lang="fr-FR" sz="1800" dirty="0">
                <a:effectLst/>
                <a:latin typeface="Arial" panose="020B0604020202020204" pitchFamily="34" charset="0"/>
                <a:ea typeface="Calibri" panose="020F0502020204030204" pitchFamily="34" charset="0"/>
              </a:rPr>
              <a:t>Source : Janus Henderson global </a:t>
            </a:r>
            <a:r>
              <a:rPr lang="fr-FR" sz="1800" dirty="0" err="1">
                <a:effectLst/>
                <a:latin typeface="Arial" panose="020B0604020202020204" pitchFamily="34" charset="0"/>
                <a:ea typeface="Calibri" panose="020F0502020204030204" pitchFamily="34" charset="0"/>
              </a:rPr>
              <a:t>dividend</a:t>
            </a:r>
            <a:r>
              <a:rPr lang="fr-FR" sz="1800" dirty="0">
                <a:effectLst/>
                <a:latin typeface="Arial" panose="020B0604020202020204" pitchFamily="34" charset="0"/>
                <a:ea typeface="Calibri" panose="020F0502020204030204" pitchFamily="34" charset="0"/>
              </a:rPr>
              <a:t> index, 2023</a:t>
            </a:r>
            <a:endParaRPr lang="fr-FR" sz="1800" dirty="0">
              <a:effectLst/>
              <a:latin typeface="Calibri" panose="020F0502020204030204" pitchFamily="34" charset="0"/>
              <a:ea typeface="Calibri" panose="020F0502020204030204" pitchFamily="34" charset="0"/>
            </a:endParaRPr>
          </a:p>
          <a:p>
            <a:pPr algn="just">
              <a:lnSpc>
                <a:spcPct val="107000"/>
              </a:lnSpc>
              <a:spcAft>
                <a:spcPts val="800"/>
              </a:spcAft>
            </a:pPr>
            <a:r>
              <a:rPr lang="fr-FR" sz="1800" dirty="0">
                <a:effectLst/>
                <a:latin typeface="Arial" panose="020B0604020202020204" pitchFamily="34" charset="0"/>
                <a:ea typeface="Calibri" panose="020F0502020204030204" pitchFamily="34" charset="0"/>
              </a:rPr>
              <a:t>*Hors rachats d’actions, champ plus large que le CAC 40.</a:t>
            </a:r>
            <a:endParaRPr lang="fr-FR" sz="1800" dirty="0">
              <a:effectLst/>
              <a:latin typeface="Calibri" panose="020F0502020204030204" pitchFamily="34" charset="0"/>
              <a:ea typeface="Calibri" panose="020F0502020204030204" pitchFamily="34" charset="0"/>
            </a:endParaRPr>
          </a:p>
          <a:p>
            <a:endParaRPr lang="fr-FR" dirty="0"/>
          </a:p>
        </p:txBody>
      </p:sp>
      <p:sp>
        <p:nvSpPr>
          <p:cNvPr id="8" name="Espace réservé du numéro de diapositive 7">
            <a:extLst>
              <a:ext uri="{FF2B5EF4-FFF2-40B4-BE49-F238E27FC236}">
                <a16:creationId xmlns:a16="http://schemas.microsoft.com/office/drawing/2014/main" id="{761F91AE-B1AF-C9E0-2AE0-E876E3ABB2C4}"/>
              </a:ext>
            </a:extLst>
          </p:cNvPr>
          <p:cNvSpPr>
            <a:spLocks noGrp="1"/>
          </p:cNvSpPr>
          <p:nvPr>
            <p:ph type="sldNum" sz="quarter" idx="7"/>
          </p:nvPr>
        </p:nvSpPr>
        <p:spPr/>
        <p:txBody>
          <a:bodyPr/>
          <a:lstStyle/>
          <a:p>
            <a:fld id="{B6F15528-21DE-4FAA-801E-634DDDAF4B2B}" type="slidenum">
              <a:rPr lang="fr-FR" smtClean="0"/>
              <a:t>26</a:t>
            </a:fld>
            <a:endParaRPr lang="fr-FR"/>
          </a:p>
        </p:txBody>
      </p:sp>
    </p:spTree>
    <p:extLst>
      <p:ext uri="{BB962C8B-B14F-4D97-AF65-F5344CB8AC3E}">
        <p14:creationId xmlns:p14="http://schemas.microsoft.com/office/powerpoint/2010/main" val="5089966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3639" y="2524892"/>
            <a:ext cx="17903830" cy="3539430"/>
          </a:xfrm>
        </p:spPr>
        <p:txBody>
          <a:bodyPr/>
          <a:lstStyle/>
          <a:p>
            <a:pPr algn="ctr"/>
            <a:br>
              <a:rPr lang="fr-FR" sz="3200" b="0" dirty="0"/>
            </a:br>
            <a:br>
              <a:rPr lang="fr-FR" sz="6600" b="0" dirty="0">
                <a:solidFill>
                  <a:schemeClr val="tx1"/>
                </a:solidFill>
                <a:effectLst>
                  <a:outerShdw blurRad="38100" dist="38100" dir="2700000" algn="tl">
                    <a:srgbClr val="000000">
                      <a:alpha val="43137"/>
                    </a:srgbClr>
                  </a:outerShdw>
                </a:effectLst>
              </a:rPr>
            </a:br>
            <a:r>
              <a:rPr lang="fr-FR" sz="6600" b="0" dirty="0">
                <a:solidFill>
                  <a:schemeClr val="tx1"/>
                </a:solidFill>
                <a:effectLst>
                  <a:outerShdw blurRad="38100" dist="38100" dir="2700000" algn="tl">
                    <a:srgbClr val="000000">
                      <a:alpha val="43137"/>
                    </a:srgbClr>
                  </a:outerShdw>
                </a:effectLst>
              </a:rPr>
              <a:t>Pour toute remarque ou question  eco.info@unsa.org</a:t>
            </a:r>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Espace réservé du numéro de diapositive 4">
            <a:extLst>
              <a:ext uri="{FF2B5EF4-FFF2-40B4-BE49-F238E27FC236}">
                <a16:creationId xmlns:a16="http://schemas.microsoft.com/office/drawing/2014/main" id="{8C35CE03-32C3-B287-93AA-852BAB04B488}"/>
              </a:ext>
            </a:extLst>
          </p:cNvPr>
          <p:cNvSpPr>
            <a:spLocks noGrp="1"/>
          </p:cNvSpPr>
          <p:nvPr>
            <p:ph type="sldNum" sz="quarter" idx="7"/>
          </p:nvPr>
        </p:nvSpPr>
        <p:spPr/>
        <p:txBody>
          <a:bodyPr/>
          <a:lstStyle/>
          <a:p>
            <a:fld id="{B6F15528-21DE-4FAA-801E-634DDDAF4B2B}" type="slidenum">
              <a:rPr lang="fr-FR" smtClean="0"/>
              <a:t>27</a:t>
            </a:fld>
            <a:endParaRPr lang="fr-FR"/>
          </a:p>
        </p:txBody>
      </p:sp>
    </p:spTree>
    <p:extLst>
      <p:ext uri="{BB962C8B-B14F-4D97-AF65-F5344CB8AC3E}">
        <p14:creationId xmlns:p14="http://schemas.microsoft.com/office/powerpoint/2010/main" val="4023468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593715" y="9041865"/>
            <a:ext cx="18093690" cy="1631216"/>
          </a:xfrm>
        </p:spPr>
        <p:txBody>
          <a:bodyPr/>
          <a:lstStyle/>
          <a:p>
            <a:pPr algn="just"/>
            <a:r>
              <a:rPr lang="fr-FR" sz="2800" b="0" i="0" u="none" strike="noStrike" dirty="0">
                <a:solidFill>
                  <a:srgbClr val="000000"/>
                </a:solidFill>
                <a:effectLst/>
                <a:latin typeface="Arial" panose="020B0604020202020204" pitchFamily="34" charset="0"/>
              </a:rPr>
              <a:t>Le </a:t>
            </a:r>
            <a:r>
              <a:rPr lang="fr-FR" sz="2800" b="1" i="0" u="none" strike="noStrike" dirty="0">
                <a:solidFill>
                  <a:srgbClr val="000000"/>
                </a:solidFill>
                <a:effectLst/>
                <a:latin typeface="Arial" panose="020B0604020202020204" pitchFamily="34" charset="0"/>
              </a:rPr>
              <a:t>Produit intérieur brut (PIB)</a:t>
            </a:r>
            <a:r>
              <a:rPr lang="fr-FR" sz="2800" b="0" i="0" u="none" strike="noStrike" dirty="0">
                <a:solidFill>
                  <a:srgbClr val="000000"/>
                </a:solidFill>
                <a:effectLst/>
                <a:latin typeface="Arial" panose="020B0604020202020204" pitchFamily="34" charset="0"/>
              </a:rPr>
              <a:t> est un indicateur qui permet de mesurer la richesse créée par tous les agents économiques, privés et publics, sur un territoire national pendant une période donnée.</a:t>
            </a:r>
          </a:p>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graphicFrame>
        <p:nvGraphicFramePr>
          <p:cNvPr id="5" name="Graphique 4">
            <a:extLst>
              <a:ext uri="{FF2B5EF4-FFF2-40B4-BE49-F238E27FC236}">
                <a16:creationId xmlns:a16="http://schemas.microsoft.com/office/drawing/2014/main" id="{B07976E6-ED95-3C0F-8262-5CEDD7522B9A}"/>
              </a:ext>
            </a:extLst>
          </p:cNvPr>
          <p:cNvGraphicFramePr/>
          <p:nvPr>
            <p:extLst>
              <p:ext uri="{D42A27DB-BD31-4B8C-83A1-F6EECF244321}">
                <p14:modId xmlns:p14="http://schemas.microsoft.com/office/powerpoint/2010/main" val="2389716568"/>
              </p:ext>
            </p:extLst>
          </p:nvPr>
        </p:nvGraphicFramePr>
        <p:xfrm>
          <a:off x="2080842" y="465434"/>
          <a:ext cx="15769752" cy="7704856"/>
        </p:xfrm>
        <a:graphic>
          <a:graphicData uri="http://schemas.openxmlformats.org/drawingml/2006/chart">
            <c:chart xmlns:c="http://schemas.openxmlformats.org/drawingml/2006/chart" xmlns:r="http://schemas.openxmlformats.org/officeDocument/2006/relationships" r:id="rId3"/>
          </a:graphicData>
        </a:graphic>
      </p:graphicFrame>
      <p:sp>
        <p:nvSpPr>
          <p:cNvPr id="7" name="ZoneTexte 6">
            <a:extLst>
              <a:ext uri="{FF2B5EF4-FFF2-40B4-BE49-F238E27FC236}">
                <a16:creationId xmlns:a16="http://schemas.microsoft.com/office/drawing/2014/main" id="{1D48AFE4-FDF3-BF90-30D4-C236ED577437}"/>
              </a:ext>
            </a:extLst>
          </p:cNvPr>
          <p:cNvSpPr txBox="1"/>
          <p:nvPr/>
        </p:nvSpPr>
        <p:spPr>
          <a:xfrm>
            <a:off x="2080842" y="8170290"/>
            <a:ext cx="7822340" cy="1167243"/>
          </a:xfrm>
          <a:prstGeom prst="rect">
            <a:avLst/>
          </a:prstGeom>
          <a:noFill/>
        </p:spPr>
        <p:txBody>
          <a:bodyPr wrap="square" rtlCol="0">
            <a:spAutoFit/>
          </a:bodyPr>
          <a:lstStyle/>
          <a:p>
            <a:pPr>
              <a:lnSpc>
                <a:spcPct val="107000"/>
              </a:lnSpc>
              <a:spcAft>
                <a:spcPts val="800"/>
              </a:spcAft>
            </a:pPr>
            <a:r>
              <a:rPr lang="fr-FR" sz="1800" dirty="0">
                <a:effectLst/>
                <a:latin typeface="Arial" panose="020B0604020202020204" pitchFamily="34" charset="0"/>
                <a:ea typeface="Calibri" panose="020F0502020204030204" pitchFamily="34" charset="0"/>
                <a:cs typeface="Arial" panose="020B0604020202020204" pitchFamily="34" charset="0"/>
              </a:rPr>
              <a:t>Source : INSEE, Commission européenne, 2023, Banque de France, 2023</a:t>
            </a:r>
          </a:p>
          <a:p>
            <a:pPr>
              <a:lnSpc>
                <a:spcPct val="107000"/>
              </a:lnSpc>
              <a:spcAft>
                <a:spcPts val="800"/>
              </a:spcAft>
            </a:pPr>
            <a:r>
              <a:rPr lang="fr-FR" sz="1800" dirty="0">
                <a:effectLst/>
                <a:latin typeface="Arial" panose="020B0604020202020204" pitchFamily="34" charset="0"/>
                <a:ea typeface="Calibri" panose="020F0502020204030204" pitchFamily="34" charset="0"/>
                <a:cs typeface="Arial" panose="020B0604020202020204" pitchFamily="34" charset="0"/>
              </a:rPr>
              <a:t>*Prévisions</a:t>
            </a:r>
          </a:p>
          <a:p>
            <a:endParaRPr lang="fr-FR" dirty="0"/>
          </a:p>
        </p:txBody>
      </p:sp>
      <p:sp>
        <p:nvSpPr>
          <p:cNvPr id="8" name="Espace réservé du numéro de diapositive 7">
            <a:extLst>
              <a:ext uri="{FF2B5EF4-FFF2-40B4-BE49-F238E27FC236}">
                <a16:creationId xmlns:a16="http://schemas.microsoft.com/office/drawing/2014/main" id="{69F7C3BA-180C-260B-E262-FF7100E75B71}"/>
              </a:ext>
            </a:extLst>
          </p:cNvPr>
          <p:cNvSpPr>
            <a:spLocks noGrp="1"/>
          </p:cNvSpPr>
          <p:nvPr>
            <p:ph type="sldNum" sz="quarter" idx="7"/>
          </p:nvPr>
        </p:nvSpPr>
        <p:spPr/>
        <p:txBody>
          <a:bodyPr/>
          <a:lstStyle/>
          <a:p>
            <a:fld id="{B6F15528-21DE-4FAA-801E-634DDDAF4B2B}" type="slidenum">
              <a:rPr lang="fr-FR" smtClean="0"/>
              <a:t>3</a:t>
            </a:fld>
            <a:endParaRPr lang="fr-FR"/>
          </a:p>
        </p:txBody>
      </p:sp>
    </p:spTree>
    <p:extLst>
      <p:ext uri="{BB962C8B-B14F-4D97-AF65-F5344CB8AC3E}">
        <p14:creationId xmlns:p14="http://schemas.microsoft.com/office/powerpoint/2010/main" val="3632140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8" name="ZoneTexte 7">
            <a:extLst>
              <a:ext uri="{FF2B5EF4-FFF2-40B4-BE49-F238E27FC236}">
                <a16:creationId xmlns:a16="http://schemas.microsoft.com/office/drawing/2014/main" id="{49FE81FC-D314-A556-B42A-2CB06C4B8EF6}"/>
              </a:ext>
            </a:extLst>
          </p:cNvPr>
          <p:cNvSpPr txBox="1"/>
          <p:nvPr/>
        </p:nvSpPr>
        <p:spPr>
          <a:xfrm>
            <a:off x="1180114" y="686123"/>
            <a:ext cx="16864824" cy="5796459"/>
          </a:xfrm>
          <a:prstGeom prst="rect">
            <a:avLst/>
          </a:prstGeom>
          <a:noFill/>
        </p:spPr>
        <p:txBody>
          <a:bodyPr wrap="square" rtlCol="0">
            <a:spAutoFit/>
          </a:bodyPr>
          <a:lstStyle/>
          <a:p>
            <a:pPr algn="just" rtl="0">
              <a:spcBef>
                <a:spcPts val="0"/>
              </a:spcBef>
              <a:spcAft>
                <a:spcPts val="800"/>
              </a:spcAft>
            </a:pPr>
            <a:r>
              <a:rPr lang="fr-FR" sz="2800" b="1" i="0" u="none" strike="noStrike" dirty="0">
                <a:solidFill>
                  <a:srgbClr val="000000"/>
                </a:solidFill>
                <a:effectLst/>
                <a:latin typeface="Arial" panose="020B0604020202020204" pitchFamily="34" charset="0"/>
                <a:cs typeface="Arial" panose="020B0604020202020204" pitchFamily="34" charset="0"/>
              </a:rPr>
              <a:t>Solde public</a:t>
            </a:r>
            <a:r>
              <a:rPr lang="fr-FR" sz="2800" b="0" i="0" u="none" strike="noStrike" dirty="0">
                <a:solidFill>
                  <a:srgbClr val="000000"/>
                </a:solidFill>
                <a:effectLst/>
                <a:latin typeface="Arial" panose="020B0604020202020204" pitchFamily="34" charset="0"/>
                <a:cs typeface="Arial" panose="020B0604020202020204" pitchFamily="34" charset="0"/>
              </a:rPr>
              <a:t> : Différences entre les recettes et les dépenses publiques. Pour son calcul, sont prises en compte les dépenses et recettes de l’</a:t>
            </a:r>
            <a:r>
              <a:rPr lang="en-US" sz="2800" dirty="0">
                <a:solidFill>
                  <a:schemeClr val="tx1"/>
                </a:solidFill>
              </a:rPr>
              <a:t>É</a:t>
            </a:r>
            <a:r>
              <a:rPr lang="fr-FR" sz="2800" b="0" i="0" u="none" strike="noStrike" dirty="0">
                <a:solidFill>
                  <a:srgbClr val="000000"/>
                </a:solidFill>
                <a:effectLst/>
                <a:latin typeface="Arial" panose="020B0604020202020204" pitchFamily="34" charset="0"/>
                <a:cs typeface="Arial" panose="020B0604020202020204" pitchFamily="34" charset="0"/>
              </a:rPr>
              <a:t>tat, des administrations publiques locales (APUL), des administrations de sécurité sociale (ASSO) et des organismes divers d’administration centrale (ODAC). Il est exprimé généralement en pourcentage du PIB.</a:t>
            </a:r>
            <a:endParaRPr lang="fr-FR" sz="2800" dirty="0">
              <a:effectLst/>
              <a:latin typeface="Arial" panose="020B0604020202020204" pitchFamily="34" charset="0"/>
              <a:cs typeface="Arial" panose="020B0604020202020204" pitchFamily="34" charset="0"/>
            </a:endParaRPr>
          </a:p>
          <a:p>
            <a:pPr algn="just" rtl="0">
              <a:spcBef>
                <a:spcPts val="0"/>
              </a:spcBef>
              <a:spcAft>
                <a:spcPts val="800"/>
              </a:spcAft>
            </a:pPr>
            <a:r>
              <a:rPr lang="fr-FR" sz="2800" b="0" i="0" u="none" strike="noStrike" dirty="0">
                <a:solidFill>
                  <a:srgbClr val="000000"/>
                </a:solidFill>
                <a:effectLst/>
                <a:latin typeface="Arial" panose="020B0604020202020204" pitchFamily="34" charset="0"/>
                <a:cs typeface="Arial" panose="020B0604020202020204" pitchFamily="34" charset="0"/>
              </a:rPr>
              <a:t>Attention, il ne doit pas être confondu avec le solde budgétaire, qui correspond à la différence entre les recettes et les dépenses de l’</a:t>
            </a:r>
            <a:r>
              <a:rPr lang="en-US" sz="2800" dirty="0">
                <a:solidFill>
                  <a:schemeClr val="tx1"/>
                </a:solidFill>
              </a:rPr>
              <a:t> É</a:t>
            </a:r>
            <a:r>
              <a:rPr lang="fr-FR" sz="2800" b="0" i="0" u="none" strike="noStrike" dirty="0">
                <a:solidFill>
                  <a:srgbClr val="000000"/>
                </a:solidFill>
                <a:effectLst/>
                <a:latin typeface="Arial" panose="020B0604020202020204" pitchFamily="34" charset="0"/>
                <a:cs typeface="Arial" panose="020B0604020202020204" pitchFamily="34" charset="0"/>
              </a:rPr>
              <a:t>tat.</a:t>
            </a:r>
            <a:endParaRPr lang="fr-FR" sz="2800" dirty="0">
              <a:effectLst/>
              <a:latin typeface="Arial" panose="020B0604020202020204" pitchFamily="34" charset="0"/>
              <a:cs typeface="Arial" panose="020B0604020202020204" pitchFamily="34" charset="0"/>
            </a:endParaRPr>
          </a:p>
          <a:p>
            <a:r>
              <a:rPr lang="fr-FR" sz="2800" b="1" i="0" u="none" strike="noStrike" dirty="0">
                <a:solidFill>
                  <a:srgbClr val="000000"/>
                </a:solidFill>
                <a:effectLst/>
                <a:latin typeface="Arial" panose="020B0604020202020204" pitchFamily="34" charset="0"/>
                <a:cs typeface="Arial" panose="020B0604020202020204" pitchFamily="34" charset="0"/>
              </a:rPr>
              <a:t>Dette publique</a:t>
            </a:r>
            <a:r>
              <a:rPr lang="fr-FR" sz="2800" b="0" i="0" u="none" strike="noStrike" dirty="0">
                <a:solidFill>
                  <a:srgbClr val="000000"/>
                </a:solidFill>
                <a:effectLst/>
                <a:latin typeface="Arial" panose="020B0604020202020204" pitchFamily="34" charset="0"/>
                <a:cs typeface="Arial" panose="020B0604020202020204" pitchFamily="34" charset="0"/>
              </a:rPr>
              <a:t> : Elle correspond à l’ensemble des engagements financiers pris sous forme d’emprunt par l’</a:t>
            </a:r>
            <a:r>
              <a:rPr lang="en-US" sz="2800" dirty="0">
                <a:solidFill>
                  <a:schemeClr val="tx1"/>
                </a:solidFill>
              </a:rPr>
              <a:t>É</a:t>
            </a:r>
            <a:r>
              <a:rPr lang="fr-FR" sz="2800" b="0" i="0" u="none" strike="noStrike" dirty="0">
                <a:solidFill>
                  <a:srgbClr val="000000"/>
                </a:solidFill>
                <a:effectLst/>
                <a:latin typeface="Arial" panose="020B0604020202020204" pitchFamily="34" charset="0"/>
                <a:cs typeface="Arial" panose="020B0604020202020204" pitchFamily="34" charset="0"/>
              </a:rPr>
              <a:t>tat, les APUL, les ASSO et les ODAC.</a:t>
            </a:r>
          </a:p>
          <a:p>
            <a:endParaRPr lang="fr-FR" sz="2800" dirty="0">
              <a:solidFill>
                <a:srgbClr val="000000"/>
              </a:solidFill>
              <a:latin typeface="Arial" panose="020B0604020202020204" pitchFamily="34" charset="0"/>
              <a:cs typeface="Arial" panose="020B0604020202020204" pitchFamily="34" charset="0"/>
            </a:endParaRPr>
          </a:p>
          <a:p>
            <a:pPr algn="ctr" rtl="0">
              <a:spcBef>
                <a:spcPts val="0"/>
              </a:spcBef>
              <a:spcAft>
                <a:spcPts val="800"/>
              </a:spcAft>
            </a:pPr>
            <a:endParaRPr lang="fr-FR" sz="3200" b="0" i="0" u="none" strike="noStrike" dirty="0">
              <a:solidFill>
                <a:srgbClr val="FF0000"/>
              </a:solidFill>
              <a:effectLst/>
              <a:latin typeface="Arial" panose="020B0604020202020204" pitchFamily="34" charset="0"/>
              <a:cs typeface="Arial" panose="020B0604020202020204" pitchFamily="34" charset="0"/>
            </a:endParaRPr>
          </a:p>
          <a:p>
            <a:pPr algn="ctr" rtl="0">
              <a:spcBef>
                <a:spcPts val="0"/>
              </a:spcBef>
              <a:spcAft>
                <a:spcPts val="800"/>
              </a:spcAft>
            </a:pPr>
            <a:endParaRPr lang="fr-FR" sz="3200" dirty="0">
              <a:solidFill>
                <a:srgbClr val="FF0000"/>
              </a:solidFill>
              <a:latin typeface="Arial" panose="020B0604020202020204" pitchFamily="34" charset="0"/>
              <a:cs typeface="Arial" panose="020B0604020202020204" pitchFamily="34" charset="0"/>
            </a:endParaRPr>
          </a:p>
          <a:p>
            <a:pPr algn="ctr" rtl="0">
              <a:spcBef>
                <a:spcPts val="0"/>
              </a:spcBef>
              <a:spcAft>
                <a:spcPts val="800"/>
              </a:spcAft>
            </a:pPr>
            <a:endParaRPr lang="fr-FR" sz="2800" dirty="0">
              <a:latin typeface="Arial" panose="020B0604020202020204" pitchFamily="34" charset="0"/>
              <a:cs typeface="Arial" panose="020B0604020202020204" pitchFamily="34" charset="0"/>
            </a:endParaRPr>
          </a:p>
        </p:txBody>
      </p:sp>
      <p:graphicFrame>
        <p:nvGraphicFramePr>
          <p:cNvPr id="5" name="Tableau 6">
            <a:extLst>
              <a:ext uri="{FF2B5EF4-FFF2-40B4-BE49-F238E27FC236}">
                <a16:creationId xmlns:a16="http://schemas.microsoft.com/office/drawing/2014/main" id="{9371D1FF-7ED7-9487-FABC-061D00109652}"/>
              </a:ext>
            </a:extLst>
          </p:cNvPr>
          <p:cNvGraphicFramePr>
            <a:graphicFrameLocks noGrp="1"/>
          </p:cNvGraphicFramePr>
          <p:nvPr>
            <p:extLst>
              <p:ext uri="{D42A27DB-BD31-4B8C-83A1-F6EECF244321}">
                <p14:modId xmlns:p14="http://schemas.microsoft.com/office/powerpoint/2010/main" val="237056361"/>
              </p:ext>
            </p:extLst>
          </p:nvPr>
        </p:nvGraphicFramePr>
        <p:xfrm>
          <a:off x="1023404" y="4867623"/>
          <a:ext cx="7740086" cy="4793430"/>
        </p:xfrm>
        <a:graphic>
          <a:graphicData uri="http://schemas.openxmlformats.org/drawingml/2006/table">
            <a:tbl>
              <a:tblPr firstRow="1" bandRow="1">
                <a:tableStyleId>{7DF18680-E054-41AD-8BC1-D1AEF772440D}</a:tableStyleId>
              </a:tblPr>
              <a:tblGrid>
                <a:gridCol w="3870043">
                  <a:extLst>
                    <a:ext uri="{9D8B030D-6E8A-4147-A177-3AD203B41FA5}">
                      <a16:colId xmlns:a16="http://schemas.microsoft.com/office/drawing/2014/main" val="1266972064"/>
                    </a:ext>
                  </a:extLst>
                </a:gridCol>
                <a:gridCol w="3870043">
                  <a:extLst>
                    <a:ext uri="{9D8B030D-6E8A-4147-A177-3AD203B41FA5}">
                      <a16:colId xmlns:a16="http://schemas.microsoft.com/office/drawing/2014/main" val="3759159376"/>
                    </a:ext>
                  </a:extLst>
                </a:gridCol>
              </a:tblGrid>
              <a:tr h="1018045">
                <a:tc gridSpan="2">
                  <a:txBody>
                    <a:bodyPr/>
                    <a:lstStyle/>
                    <a:p>
                      <a:pPr algn="ctr"/>
                      <a:r>
                        <a:rPr lang="en-US" sz="2800" dirty="0">
                          <a:solidFill>
                            <a:schemeClr val="tx1"/>
                          </a:solidFill>
                        </a:rPr>
                        <a:t>É</a:t>
                      </a:r>
                      <a:r>
                        <a:rPr lang="fr-FR" sz="2800" dirty="0">
                          <a:solidFill>
                            <a:schemeClr val="tx1"/>
                          </a:solidFill>
                        </a:rPr>
                        <a:t>tat des finances publiques en France en 2022</a:t>
                      </a:r>
                      <a:endParaRPr lang="fr-FR" sz="2800" dirty="0">
                        <a:solidFill>
                          <a:schemeClr val="tx1"/>
                        </a:solidFill>
                        <a:latin typeface="Arial" panose="020B0604020202020204" pitchFamily="34" charset="0"/>
                        <a:cs typeface="Arial" panose="020B0604020202020204" pitchFamily="34" charset="0"/>
                      </a:endParaRPr>
                    </a:p>
                  </a:txBody>
                  <a:tcPr/>
                </a:tc>
                <a:tc hMerge="1">
                  <a:txBody>
                    <a:bodyPr/>
                    <a:lstStyle/>
                    <a:p>
                      <a:endParaRPr lang="fr-FR" dirty="0"/>
                    </a:p>
                  </a:txBody>
                  <a:tcPr/>
                </a:tc>
                <a:extLst>
                  <a:ext uri="{0D108BD9-81ED-4DB2-BD59-A6C34878D82A}">
                    <a16:rowId xmlns:a16="http://schemas.microsoft.com/office/drawing/2014/main" val="10758446"/>
                  </a:ext>
                </a:extLst>
              </a:tr>
              <a:tr h="1032185">
                <a:tc>
                  <a:txBody>
                    <a:bodyPr/>
                    <a:lstStyle/>
                    <a:p>
                      <a:pPr algn="ctr"/>
                      <a:r>
                        <a:rPr lang="fr-FR" sz="2800" b="0" u="none" strike="noStrike" dirty="0">
                          <a:solidFill>
                            <a:schemeClr val="tx1"/>
                          </a:solidFill>
                          <a:effectLst/>
                        </a:rPr>
                        <a:t>Recettes des administrations publiques </a:t>
                      </a:r>
                      <a:endParaRPr lang="fr-FR" sz="2800"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b="0" u="none" strike="noStrike" dirty="0">
                          <a:solidFill>
                            <a:schemeClr val="tx1"/>
                          </a:solidFill>
                          <a:effectLst/>
                        </a:rPr>
                        <a:t>1 411,4 Mds d’€</a:t>
                      </a:r>
                      <a:endParaRPr lang="fr-FR" sz="2800" dirty="0">
                        <a:solidFill>
                          <a:schemeClr val="tx1"/>
                        </a:solidFill>
                        <a:effectLst/>
                      </a:endParaRPr>
                    </a:p>
                    <a:p>
                      <a:pPr algn="ctr"/>
                      <a:endParaRPr lang="fr-FR" sz="28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4293799"/>
                  </a:ext>
                </a:extLst>
              </a:tr>
              <a:tr h="1032185">
                <a:tc>
                  <a:txBody>
                    <a:bodyPr/>
                    <a:lstStyle/>
                    <a:p>
                      <a:pPr algn="ctr"/>
                      <a:r>
                        <a:rPr lang="fr-FR" sz="2800" b="0" u="none" strike="noStrike" dirty="0">
                          <a:solidFill>
                            <a:schemeClr val="tx1"/>
                          </a:solidFill>
                          <a:effectLst/>
                        </a:rPr>
                        <a:t>Dépenses des administrations publiques </a:t>
                      </a:r>
                      <a:endParaRPr lang="fr-FR" sz="2800"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b="0" u="none" strike="noStrike" dirty="0">
                          <a:solidFill>
                            <a:schemeClr val="tx1"/>
                          </a:solidFill>
                          <a:effectLst/>
                        </a:rPr>
                        <a:t>1 536,2 Mds d’€</a:t>
                      </a:r>
                      <a:endParaRPr lang="fr-FR" sz="2800" dirty="0">
                        <a:solidFill>
                          <a:schemeClr val="tx1"/>
                        </a:solidFill>
                        <a:effectLst/>
                      </a:endParaRPr>
                    </a:p>
                    <a:p>
                      <a:pPr algn="ctr"/>
                      <a:endParaRPr lang="fr-FR" sz="28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81552145"/>
                  </a:ext>
                </a:extLst>
              </a:tr>
              <a:tr h="1032185">
                <a:tc>
                  <a:txBody>
                    <a:bodyPr/>
                    <a:lstStyle/>
                    <a:p>
                      <a:pPr algn="ctr"/>
                      <a:r>
                        <a:rPr lang="fr-FR" sz="2800" dirty="0">
                          <a:solidFill>
                            <a:schemeClr val="tx1"/>
                          </a:solidFill>
                        </a:rPr>
                        <a:t>Solde public</a:t>
                      </a:r>
                      <a:endParaRPr lang="fr-FR" sz="2800" dirty="0">
                        <a:solidFill>
                          <a:schemeClr val="tx1"/>
                        </a:solidFill>
                        <a:latin typeface="Arial" panose="020B0604020202020204" pitchFamily="34" charset="0"/>
                        <a:cs typeface="Arial" panose="020B0604020202020204" pitchFamily="34" charset="0"/>
                      </a:endParaRPr>
                    </a:p>
                  </a:txBody>
                  <a:tcPr/>
                </a:tc>
                <a:tc>
                  <a:txBody>
                    <a:bodyPr/>
                    <a:lstStyle/>
                    <a:p>
                      <a:pPr algn="ctr"/>
                      <a:r>
                        <a:rPr lang="fr-FR" sz="2800" dirty="0">
                          <a:solidFill>
                            <a:schemeClr val="tx1"/>
                          </a:solidFill>
                        </a:rPr>
                        <a:t>- 4,7% du PIB</a:t>
                      </a:r>
                      <a:endParaRPr lang="fr-FR" sz="28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679699940"/>
                  </a:ext>
                </a:extLst>
              </a:tr>
            </a:tbl>
          </a:graphicData>
        </a:graphic>
      </p:graphicFrame>
      <p:graphicFrame>
        <p:nvGraphicFramePr>
          <p:cNvPr id="10" name="Tableau 10">
            <a:extLst>
              <a:ext uri="{FF2B5EF4-FFF2-40B4-BE49-F238E27FC236}">
                <a16:creationId xmlns:a16="http://schemas.microsoft.com/office/drawing/2014/main" id="{D5083884-6B67-19D0-C7D0-BF8378765115}"/>
              </a:ext>
            </a:extLst>
          </p:cNvPr>
          <p:cNvGraphicFramePr>
            <a:graphicFrameLocks noGrp="1"/>
          </p:cNvGraphicFramePr>
          <p:nvPr>
            <p:extLst>
              <p:ext uri="{D42A27DB-BD31-4B8C-83A1-F6EECF244321}">
                <p14:modId xmlns:p14="http://schemas.microsoft.com/office/powerpoint/2010/main" val="4173859331"/>
              </p:ext>
            </p:extLst>
          </p:nvPr>
        </p:nvGraphicFramePr>
        <p:xfrm>
          <a:off x="9559987" y="4896029"/>
          <a:ext cx="8141528" cy="4693890"/>
        </p:xfrm>
        <a:graphic>
          <a:graphicData uri="http://schemas.openxmlformats.org/drawingml/2006/table">
            <a:tbl>
              <a:tblPr firstRow="1" bandRow="1">
                <a:tableStyleId>{7DF18680-E054-41AD-8BC1-D1AEF772440D}</a:tableStyleId>
              </a:tblPr>
              <a:tblGrid>
                <a:gridCol w="4070764">
                  <a:extLst>
                    <a:ext uri="{9D8B030D-6E8A-4147-A177-3AD203B41FA5}">
                      <a16:colId xmlns:a16="http://schemas.microsoft.com/office/drawing/2014/main" val="3749353618"/>
                    </a:ext>
                  </a:extLst>
                </a:gridCol>
                <a:gridCol w="4070764">
                  <a:extLst>
                    <a:ext uri="{9D8B030D-6E8A-4147-A177-3AD203B41FA5}">
                      <a16:colId xmlns:a16="http://schemas.microsoft.com/office/drawing/2014/main" val="2194978820"/>
                    </a:ext>
                  </a:extLst>
                </a:gridCol>
              </a:tblGrid>
              <a:tr h="1564630">
                <a:tc gridSpan="2">
                  <a:txBody>
                    <a:bodyPr/>
                    <a:lstStyle/>
                    <a:p>
                      <a:pPr algn="ctr"/>
                      <a:r>
                        <a:rPr lang="en-US" sz="2800" dirty="0">
                          <a:solidFill>
                            <a:schemeClr val="tx1"/>
                          </a:solidFill>
                        </a:rPr>
                        <a:t>É</a:t>
                      </a:r>
                      <a:r>
                        <a:rPr lang="fr-FR" sz="2800" dirty="0">
                          <a:solidFill>
                            <a:schemeClr val="tx1"/>
                          </a:solidFill>
                        </a:rPr>
                        <a:t>tat des finances publiques dans l’Union européenne en 2021</a:t>
                      </a:r>
                    </a:p>
                  </a:txBody>
                  <a:tcPr/>
                </a:tc>
                <a:tc hMerge="1">
                  <a:txBody>
                    <a:bodyPr/>
                    <a:lstStyle/>
                    <a:p>
                      <a:endParaRPr lang="fr-FR" dirty="0"/>
                    </a:p>
                  </a:txBody>
                  <a:tcPr/>
                </a:tc>
                <a:extLst>
                  <a:ext uri="{0D108BD9-81ED-4DB2-BD59-A6C34878D82A}">
                    <a16:rowId xmlns:a16="http://schemas.microsoft.com/office/drawing/2014/main" val="3041047126"/>
                  </a:ext>
                </a:extLst>
              </a:tr>
              <a:tr h="1564630">
                <a:tc>
                  <a:txBody>
                    <a:bodyPr/>
                    <a:lstStyle/>
                    <a:p>
                      <a:pPr algn="ctr"/>
                      <a:r>
                        <a:rPr lang="fr-FR" sz="2800" dirty="0">
                          <a:solidFill>
                            <a:schemeClr val="tx1"/>
                          </a:solidFill>
                        </a:rPr>
                        <a:t>Solde public</a:t>
                      </a:r>
                    </a:p>
                  </a:txBody>
                  <a:tcPr/>
                </a:tc>
                <a:tc>
                  <a:txBody>
                    <a:bodyPr/>
                    <a:lstStyle/>
                    <a:p>
                      <a:pPr algn="ctr"/>
                      <a:r>
                        <a:rPr lang="fr-FR" sz="2800" dirty="0">
                          <a:solidFill>
                            <a:schemeClr val="tx1"/>
                          </a:solidFill>
                        </a:rPr>
                        <a:t>- 4,7% du PIB</a:t>
                      </a:r>
                    </a:p>
                  </a:txBody>
                  <a:tcPr/>
                </a:tc>
                <a:extLst>
                  <a:ext uri="{0D108BD9-81ED-4DB2-BD59-A6C34878D82A}">
                    <a16:rowId xmlns:a16="http://schemas.microsoft.com/office/drawing/2014/main" val="3654848613"/>
                  </a:ext>
                </a:extLst>
              </a:tr>
              <a:tr h="1564630">
                <a:tc>
                  <a:txBody>
                    <a:bodyPr/>
                    <a:lstStyle/>
                    <a:p>
                      <a:pPr algn="ctr"/>
                      <a:r>
                        <a:rPr lang="fr-FR" sz="2800" dirty="0">
                          <a:solidFill>
                            <a:schemeClr val="tx1"/>
                          </a:solidFill>
                        </a:rPr>
                        <a:t>Dette publique</a:t>
                      </a:r>
                    </a:p>
                  </a:txBody>
                  <a:tcPr/>
                </a:tc>
                <a:tc>
                  <a:txBody>
                    <a:bodyPr/>
                    <a:lstStyle/>
                    <a:p>
                      <a:pPr algn="ctr"/>
                      <a:r>
                        <a:rPr lang="fr-FR" sz="2800" dirty="0">
                          <a:solidFill>
                            <a:schemeClr val="tx1"/>
                          </a:solidFill>
                        </a:rPr>
                        <a:t>88,1% du PIB</a:t>
                      </a:r>
                    </a:p>
                  </a:txBody>
                  <a:tcPr/>
                </a:tc>
                <a:extLst>
                  <a:ext uri="{0D108BD9-81ED-4DB2-BD59-A6C34878D82A}">
                    <a16:rowId xmlns:a16="http://schemas.microsoft.com/office/drawing/2014/main" val="429963582"/>
                  </a:ext>
                </a:extLst>
              </a:tr>
            </a:tbl>
          </a:graphicData>
        </a:graphic>
      </p:graphicFrame>
      <p:sp>
        <p:nvSpPr>
          <p:cNvPr id="11" name="ZoneTexte 10">
            <a:extLst>
              <a:ext uri="{FF2B5EF4-FFF2-40B4-BE49-F238E27FC236}">
                <a16:creationId xmlns:a16="http://schemas.microsoft.com/office/drawing/2014/main" id="{5740BD5F-9999-9EA5-8315-A6EDB0236E6A}"/>
              </a:ext>
            </a:extLst>
          </p:cNvPr>
          <p:cNvSpPr txBox="1"/>
          <p:nvPr/>
        </p:nvSpPr>
        <p:spPr>
          <a:xfrm>
            <a:off x="1005204" y="9625639"/>
            <a:ext cx="3718254" cy="369332"/>
          </a:xfrm>
          <a:prstGeom prst="rect">
            <a:avLst/>
          </a:prstGeom>
          <a:noFill/>
        </p:spPr>
        <p:txBody>
          <a:bodyPr wrap="square" rtlCol="0">
            <a:spAutoFit/>
          </a:bodyPr>
          <a:lstStyle/>
          <a:p>
            <a:r>
              <a:rPr lang="fr-FR" dirty="0"/>
              <a:t>Source: INSEE, 2023</a:t>
            </a:r>
          </a:p>
        </p:txBody>
      </p:sp>
      <p:sp>
        <p:nvSpPr>
          <p:cNvPr id="12" name="ZoneTexte 11">
            <a:extLst>
              <a:ext uri="{FF2B5EF4-FFF2-40B4-BE49-F238E27FC236}">
                <a16:creationId xmlns:a16="http://schemas.microsoft.com/office/drawing/2014/main" id="{748C258D-784F-30CE-053A-F89F7B3D8C8C}"/>
              </a:ext>
            </a:extLst>
          </p:cNvPr>
          <p:cNvSpPr txBox="1"/>
          <p:nvPr/>
        </p:nvSpPr>
        <p:spPr>
          <a:xfrm>
            <a:off x="9594979" y="9623221"/>
            <a:ext cx="4111932" cy="374168"/>
          </a:xfrm>
          <a:prstGeom prst="rect">
            <a:avLst/>
          </a:prstGeom>
          <a:noFill/>
        </p:spPr>
        <p:txBody>
          <a:bodyPr wrap="square" rtlCol="0">
            <a:spAutoFit/>
          </a:bodyPr>
          <a:lstStyle/>
          <a:p>
            <a:r>
              <a:rPr lang="fr-FR" dirty="0"/>
              <a:t>Source : Eurostat, 2022</a:t>
            </a:r>
          </a:p>
        </p:txBody>
      </p:sp>
      <p:sp>
        <p:nvSpPr>
          <p:cNvPr id="7" name="Espace réservé du numéro de diapositive 6">
            <a:extLst>
              <a:ext uri="{FF2B5EF4-FFF2-40B4-BE49-F238E27FC236}">
                <a16:creationId xmlns:a16="http://schemas.microsoft.com/office/drawing/2014/main" id="{8FD60760-F249-0EA5-9F66-39D84205DB62}"/>
              </a:ext>
            </a:extLst>
          </p:cNvPr>
          <p:cNvSpPr>
            <a:spLocks noGrp="1"/>
          </p:cNvSpPr>
          <p:nvPr>
            <p:ph type="sldNum" sz="quarter" idx="7"/>
          </p:nvPr>
        </p:nvSpPr>
        <p:spPr/>
        <p:txBody>
          <a:bodyPr/>
          <a:lstStyle/>
          <a:p>
            <a:fld id="{B6F15528-21DE-4FAA-801E-634DDDAF4B2B}" type="slidenum">
              <a:rPr lang="fr-FR" smtClean="0"/>
              <a:t>4</a:t>
            </a:fld>
            <a:endParaRPr lang="fr-FR"/>
          </a:p>
        </p:txBody>
      </p:sp>
    </p:spTree>
    <p:extLst>
      <p:ext uri="{BB962C8B-B14F-4D97-AF65-F5344CB8AC3E}">
        <p14:creationId xmlns:p14="http://schemas.microsoft.com/office/powerpoint/2010/main" val="847206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graphicFrame>
        <p:nvGraphicFramePr>
          <p:cNvPr id="5" name="Graphique 4">
            <a:extLst>
              <a:ext uri="{FF2B5EF4-FFF2-40B4-BE49-F238E27FC236}">
                <a16:creationId xmlns:a16="http://schemas.microsoft.com/office/drawing/2014/main" id="{FFF262CA-FA69-6304-FE55-C0A5FB4BBC10}"/>
              </a:ext>
            </a:extLst>
          </p:cNvPr>
          <p:cNvGraphicFramePr/>
          <p:nvPr>
            <p:extLst>
              <p:ext uri="{D42A27DB-BD31-4B8C-83A1-F6EECF244321}">
                <p14:modId xmlns:p14="http://schemas.microsoft.com/office/powerpoint/2010/main" val="3481236035"/>
              </p:ext>
            </p:extLst>
          </p:nvPr>
        </p:nvGraphicFramePr>
        <p:xfrm>
          <a:off x="2379062" y="433656"/>
          <a:ext cx="15985776" cy="8630980"/>
        </p:xfrm>
        <a:graphic>
          <a:graphicData uri="http://schemas.openxmlformats.org/drawingml/2006/chart">
            <c:chart xmlns:c="http://schemas.openxmlformats.org/drawingml/2006/chart" xmlns:r="http://schemas.openxmlformats.org/officeDocument/2006/relationships" r:id="rId3"/>
          </a:graphicData>
        </a:graphic>
      </p:graphicFrame>
      <p:sp>
        <p:nvSpPr>
          <p:cNvPr id="7" name="ZoneTexte 6">
            <a:extLst>
              <a:ext uri="{FF2B5EF4-FFF2-40B4-BE49-F238E27FC236}">
                <a16:creationId xmlns:a16="http://schemas.microsoft.com/office/drawing/2014/main" id="{B9C8FCFC-D67F-995C-F97B-A331CD038D28}"/>
              </a:ext>
            </a:extLst>
          </p:cNvPr>
          <p:cNvSpPr txBox="1"/>
          <p:nvPr/>
        </p:nvSpPr>
        <p:spPr>
          <a:xfrm>
            <a:off x="2347701" y="9193407"/>
            <a:ext cx="9041139" cy="1566198"/>
          </a:xfrm>
          <a:prstGeom prst="rect">
            <a:avLst/>
          </a:prstGeom>
          <a:noFill/>
        </p:spPr>
        <p:txBody>
          <a:bodyPr wrap="square" rtlCol="0">
            <a:spAutoFit/>
          </a:bodyPr>
          <a:lstStyle/>
          <a:p>
            <a:pPr algn="just">
              <a:lnSpc>
                <a:spcPct val="107000"/>
              </a:lnSpc>
              <a:spcAft>
                <a:spcPts val="800"/>
              </a:spcAft>
            </a:pPr>
            <a:r>
              <a:rPr lang="fr-FR" sz="1800" dirty="0">
                <a:effectLst/>
                <a:ea typeface="Calibri" panose="020F0502020204030204" pitchFamily="34" charset="0"/>
              </a:rPr>
              <a:t>Sources : INSEE, </a:t>
            </a:r>
            <a:r>
              <a:rPr lang="fr-FR" dirty="0">
                <a:ea typeface="Calibri" panose="020F0502020204030204" pitchFamily="34" charset="0"/>
              </a:rPr>
              <a:t>PSTAB, 2023</a:t>
            </a:r>
          </a:p>
          <a:p>
            <a:pPr algn="just">
              <a:lnSpc>
                <a:spcPct val="107000"/>
              </a:lnSpc>
              <a:spcAft>
                <a:spcPts val="800"/>
              </a:spcAft>
            </a:pPr>
            <a:r>
              <a:rPr lang="fr-FR" sz="1800" dirty="0">
                <a:effectLst/>
                <a:ea typeface="Calibri" panose="020F0502020204030204" pitchFamily="34" charset="0"/>
              </a:rPr>
              <a:t>*Prévisions</a:t>
            </a:r>
          </a:p>
          <a:p>
            <a:pPr algn="just">
              <a:lnSpc>
                <a:spcPct val="107000"/>
              </a:lnSpc>
              <a:spcAft>
                <a:spcPts val="800"/>
              </a:spcAft>
            </a:pPr>
            <a:r>
              <a:rPr lang="fr-FR" sz="1800" dirty="0">
                <a:effectLst/>
                <a:ea typeface="Calibri" panose="020F0502020204030204" pitchFamily="34" charset="0"/>
              </a:rPr>
              <a:t>Précisions : Déficit public, échelle de gauche / Dette publique, échelle de droite</a:t>
            </a:r>
          </a:p>
          <a:p>
            <a:pPr algn="just"/>
            <a:endParaRPr lang="fr-FR" dirty="0"/>
          </a:p>
        </p:txBody>
      </p:sp>
      <p:sp>
        <p:nvSpPr>
          <p:cNvPr id="8" name="Espace réservé du numéro de diapositive 7">
            <a:extLst>
              <a:ext uri="{FF2B5EF4-FFF2-40B4-BE49-F238E27FC236}">
                <a16:creationId xmlns:a16="http://schemas.microsoft.com/office/drawing/2014/main" id="{158B307D-B2C6-F45F-60CD-6B4555EE48DF}"/>
              </a:ext>
            </a:extLst>
          </p:cNvPr>
          <p:cNvSpPr>
            <a:spLocks noGrp="1"/>
          </p:cNvSpPr>
          <p:nvPr>
            <p:ph type="sldNum" sz="quarter" idx="7"/>
          </p:nvPr>
        </p:nvSpPr>
        <p:spPr/>
        <p:txBody>
          <a:bodyPr/>
          <a:lstStyle/>
          <a:p>
            <a:fld id="{B6F15528-21DE-4FAA-801E-634DDDAF4B2B}" type="slidenum">
              <a:rPr lang="fr-FR" smtClean="0"/>
              <a:t>5</a:t>
            </a:fld>
            <a:endParaRPr lang="fr-FR"/>
          </a:p>
        </p:txBody>
      </p:sp>
    </p:spTree>
    <p:extLst>
      <p:ext uri="{BB962C8B-B14F-4D97-AF65-F5344CB8AC3E}">
        <p14:creationId xmlns:p14="http://schemas.microsoft.com/office/powerpoint/2010/main" val="1455222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graphicFrame>
        <p:nvGraphicFramePr>
          <p:cNvPr id="5" name="Graphique 4">
            <a:extLst>
              <a:ext uri="{FF2B5EF4-FFF2-40B4-BE49-F238E27FC236}">
                <a16:creationId xmlns:a16="http://schemas.microsoft.com/office/drawing/2014/main" id="{FC3F9471-04FF-4293-C7E7-64C73316E234}"/>
              </a:ext>
            </a:extLst>
          </p:cNvPr>
          <p:cNvGraphicFramePr/>
          <p:nvPr>
            <p:extLst>
              <p:ext uri="{D42A27DB-BD31-4B8C-83A1-F6EECF244321}">
                <p14:modId xmlns:p14="http://schemas.microsoft.com/office/powerpoint/2010/main" val="2009604756"/>
              </p:ext>
            </p:extLst>
          </p:nvPr>
        </p:nvGraphicFramePr>
        <p:xfrm>
          <a:off x="8251850" y="987578"/>
          <a:ext cx="13033448" cy="6624736"/>
        </p:xfrm>
        <a:graphic>
          <a:graphicData uri="http://schemas.openxmlformats.org/drawingml/2006/chart">
            <c:chart xmlns:c="http://schemas.openxmlformats.org/drawingml/2006/chart" xmlns:r="http://schemas.openxmlformats.org/officeDocument/2006/relationships" r:id="rId3"/>
          </a:graphicData>
        </a:graphic>
      </p:graphicFrame>
      <p:sp>
        <p:nvSpPr>
          <p:cNvPr id="9" name="ZoneTexte 8">
            <a:extLst>
              <a:ext uri="{FF2B5EF4-FFF2-40B4-BE49-F238E27FC236}">
                <a16:creationId xmlns:a16="http://schemas.microsoft.com/office/drawing/2014/main" id="{B6DF1B01-B4A3-3AA4-3A31-50DA20677D35}"/>
              </a:ext>
            </a:extLst>
          </p:cNvPr>
          <p:cNvSpPr txBox="1"/>
          <p:nvPr/>
        </p:nvSpPr>
        <p:spPr>
          <a:xfrm>
            <a:off x="9403978" y="7751903"/>
            <a:ext cx="5544616" cy="646331"/>
          </a:xfrm>
          <a:prstGeom prst="rect">
            <a:avLst/>
          </a:prstGeom>
          <a:noFill/>
        </p:spPr>
        <p:txBody>
          <a:bodyPr wrap="square" rtlCol="0">
            <a:spAutoFit/>
          </a:bodyPr>
          <a:lstStyle/>
          <a:p>
            <a:r>
              <a:rPr lang="fr-FR" sz="1800" b="0" i="0" u="none" strike="noStrike" dirty="0">
                <a:solidFill>
                  <a:srgbClr val="000000"/>
                </a:solidFill>
                <a:effectLst/>
                <a:latin typeface="Arial" panose="020B0604020202020204" pitchFamily="34" charset="0"/>
                <a:cs typeface="Arial" panose="020B0604020202020204" pitchFamily="34" charset="0"/>
              </a:rPr>
              <a:t>Source : PLF 2023, 2022</a:t>
            </a:r>
            <a:endParaRPr lang="fr-FR" dirty="0">
              <a:effectLst/>
              <a:latin typeface="Arial" panose="020B0604020202020204" pitchFamily="34" charset="0"/>
              <a:cs typeface="Arial" panose="020B0604020202020204" pitchFamily="34" charset="0"/>
            </a:endParaRPr>
          </a:p>
          <a:p>
            <a:endParaRPr lang="fr-FR" dirty="0"/>
          </a:p>
        </p:txBody>
      </p:sp>
      <p:sp>
        <p:nvSpPr>
          <p:cNvPr id="10" name="ZoneTexte 9">
            <a:extLst>
              <a:ext uri="{FF2B5EF4-FFF2-40B4-BE49-F238E27FC236}">
                <a16:creationId xmlns:a16="http://schemas.microsoft.com/office/drawing/2014/main" id="{8C824E27-4DC1-8942-93FC-D6E4BACF826D}"/>
              </a:ext>
            </a:extLst>
          </p:cNvPr>
          <p:cNvSpPr txBox="1"/>
          <p:nvPr/>
        </p:nvSpPr>
        <p:spPr>
          <a:xfrm>
            <a:off x="236039" y="5510934"/>
            <a:ext cx="8784976" cy="3323987"/>
          </a:xfrm>
          <a:prstGeom prst="rect">
            <a:avLst/>
          </a:prstGeom>
          <a:noFill/>
        </p:spPr>
        <p:txBody>
          <a:bodyPr wrap="square" rtlCol="0">
            <a:spAutoFit/>
          </a:bodyPr>
          <a:lstStyle/>
          <a:p>
            <a:endParaRPr lang="fr-FR" sz="2400" dirty="0">
              <a:latin typeface="Arial" panose="020B0604020202020204" pitchFamily="34" charset="0"/>
              <a:cs typeface="Arial" panose="020B0604020202020204" pitchFamily="34" charset="0"/>
            </a:endParaRPr>
          </a:p>
          <a:p>
            <a:r>
              <a:rPr lang="fr-FR" sz="2400" b="0" i="0" u="none" strike="noStrike" dirty="0">
                <a:effectLst/>
                <a:latin typeface="Arial" panose="020B0604020202020204" pitchFamily="34" charset="0"/>
                <a:cs typeface="Arial" panose="020B0604020202020204" pitchFamily="34" charset="0"/>
              </a:rPr>
              <a:t>NB : 43,9% des foyers paient l’impôt sur le revenu</a:t>
            </a:r>
          </a:p>
          <a:p>
            <a:endParaRPr lang="fr-FR" sz="2400" dirty="0">
              <a:solidFill>
                <a:srgbClr val="FF0000"/>
              </a:solidFill>
              <a:latin typeface="Arial" panose="020B0604020202020204" pitchFamily="34" charset="0"/>
              <a:cs typeface="Arial" panose="020B0604020202020204" pitchFamily="34" charset="0"/>
            </a:endParaRPr>
          </a:p>
          <a:p>
            <a:pPr algn="just" rtl="0">
              <a:spcBef>
                <a:spcPts val="0"/>
              </a:spcBef>
              <a:spcAft>
                <a:spcPts val="0"/>
              </a:spcAft>
            </a:pPr>
            <a:r>
              <a:rPr lang="fr-FR" sz="2400" b="1" i="0" u="none" strike="noStrike" dirty="0">
                <a:solidFill>
                  <a:srgbClr val="000000"/>
                </a:solidFill>
                <a:effectLst/>
                <a:latin typeface="Arial" panose="020B0604020202020204" pitchFamily="34" charset="0"/>
                <a:cs typeface="Arial" panose="020B0604020202020204" pitchFamily="34" charset="0"/>
              </a:rPr>
              <a:t>Autres recettes fiscales </a:t>
            </a:r>
            <a:r>
              <a:rPr lang="fr-FR" sz="2400" b="0" i="0" u="none" strike="noStrike" dirty="0">
                <a:solidFill>
                  <a:srgbClr val="000000"/>
                </a:solidFill>
                <a:effectLst/>
                <a:latin typeface="Arial" panose="020B0604020202020204" pitchFamily="34" charset="0"/>
                <a:cs typeface="Arial" panose="020B0604020202020204" pitchFamily="34" charset="0"/>
              </a:rPr>
              <a:t>: Impôt sur la fortune immobilière (IFI), Droits de mutation à titre gratuit (DMTG), notamment.</a:t>
            </a:r>
          </a:p>
          <a:p>
            <a:pPr algn="just" rtl="0">
              <a:spcBef>
                <a:spcPts val="0"/>
              </a:spcBef>
              <a:spcAft>
                <a:spcPts val="0"/>
              </a:spcAft>
            </a:pPr>
            <a:endParaRPr lang="fr-FR" sz="2400" b="1" dirty="0">
              <a:effectLst/>
              <a:latin typeface="Arial" panose="020B0604020202020204" pitchFamily="34" charset="0"/>
              <a:cs typeface="Arial" panose="020B0604020202020204" pitchFamily="34" charset="0"/>
            </a:endParaRPr>
          </a:p>
          <a:p>
            <a:pPr algn="just" rtl="0">
              <a:spcBef>
                <a:spcPts val="0"/>
              </a:spcBef>
              <a:spcAft>
                <a:spcPts val="0"/>
              </a:spcAft>
            </a:pPr>
            <a:r>
              <a:rPr lang="fr-FR" sz="2400" b="1" i="0" u="none" strike="noStrike" dirty="0">
                <a:solidFill>
                  <a:srgbClr val="000000"/>
                </a:solidFill>
                <a:effectLst/>
                <a:latin typeface="Arial" panose="020B0604020202020204" pitchFamily="34" charset="0"/>
                <a:cs typeface="Arial" panose="020B0604020202020204" pitchFamily="34" charset="0"/>
              </a:rPr>
              <a:t>Recettes non fiscales </a:t>
            </a:r>
            <a:r>
              <a:rPr lang="fr-FR" sz="2400" b="0" i="0" u="none" strike="noStrike" dirty="0">
                <a:solidFill>
                  <a:srgbClr val="000000"/>
                </a:solidFill>
                <a:effectLst/>
                <a:latin typeface="Arial" panose="020B0604020202020204" pitchFamily="34" charset="0"/>
                <a:cs typeface="Arial" panose="020B0604020202020204" pitchFamily="34" charset="0"/>
              </a:rPr>
              <a:t>: Dividendes des entreprises dont l’État est actionnaire, amendes (par exemple radars)...</a:t>
            </a:r>
            <a:endParaRPr lang="fr-FR" sz="2400" dirty="0">
              <a:effectLst/>
              <a:latin typeface="Arial" panose="020B0604020202020204" pitchFamily="34" charset="0"/>
              <a:cs typeface="Arial" panose="020B0604020202020204" pitchFamily="34" charset="0"/>
            </a:endParaRPr>
          </a:p>
          <a:p>
            <a:endParaRPr lang="fr-FR" dirty="0"/>
          </a:p>
        </p:txBody>
      </p:sp>
      <p:graphicFrame>
        <p:nvGraphicFramePr>
          <p:cNvPr id="8" name="Tableau 10">
            <a:extLst>
              <a:ext uri="{FF2B5EF4-FFF2-40B4-BE49-F238E27FC236}">
                <a16:creationId xmlns:a16="http://schemas.microsoft.com/office/drawing/2014/main" id="{530F3F06-2E6D-FCE3-F7BF-C7733BFDC43E}"/>
              </a:ext>
            </a:extLst>
          </p:cNvPr>
          <p:cNvGraphicFramePr>
            <a:graphicFrameLocks noGrp="1"/>
          </p:cNvGraphicFramePr>
          <p:nvPr>
            <p:extLst>
              <p:ext uri="{D42A27DB-BD31-4B8C-83A1-F6EECF244321}">
                <p14:modId xmlns:p14="http://schemas.microsoft.com/office/powerpoint/2010/main" val="1768893587"/>
              </p:ext>
            </p:extLst>
          </p:nvPr>
        </p:nvGraphicFramePr>
        <p:xfrm>
          <a:off x="437085" y="604318"/>
          <a:ext cx="8480361" cy="5172756"/>
        </p:xfrm>
        <a:graphic>
          <a:graphicData uri="http://schemas.openxmlformats.org/drawingml/2006/table">
            <a:tbl>
              <a:tblPr firstRow="1" bandRow="1">
                <a:tableStyleId>{7DF18680-E054-41AD-8BC1-D1AEF772440D}</a:tableStyleId>
              </a:tblPr>
              <a:tblGrid>
                <a:gridCol w="2826787">
                  <a:extLst>
                    <a:ext uri="{9D8B030D-6E8A-4147-A177-3AD203B41FA5}">
                      <a16:colId xmlns:a16="http://schemas.microsoft.com/office/drawing/2014/main" val="2727034443"/>
                    </a:ext>
                  </a:extLst>
                </a:gridCol>
                <a:gridCol w="2826787">
                  <a:extLst>
                    <a:ext uri="{9D8B030D-6E8A-4147-A177-3AD203B41FA5}">
                      <a16:colId xmlns:a16="http://schemas.microsoft.com/office/drawing/2014/main" val="3447785317"/>
                    </a:ext>
                  </a:extLst>
                </a:gridCol>
                <a:gridCol w="2826787">
                  <a:extLst>
                    <a:ext uri="{9D8B030D-6E8A-4147-A177-3AD203B41FA5}">
                      <a16:colId xmlns:a16="http://schemas.microsoft.com/office/drawing/2014/main" val="1327195903"/>
                    </a:ext>
                  </a:extLst>
                </a:gridCol>
              </a:tblGrid>
              <a:tr h="1127448">
                <a:tc gridSpan="3">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2800" dirty="0">
                          <a:solidFill>
                            <a:schemeClr val="tx1"/>
                          </a:solidFill>
                          <a:latin typeface="+mn-lt"/>
                        </a:rPr>
                        <a:t>Budget de l’</a:t>
                      </a:r>
                      <a:r>
                        <a:rPr lang="en-US" sz="2800" b="1" dirty="0">
                          <a:solidFill>
                            <a:schemeClr val="tx1"/>
                          </a:solidFill>
                        </a:rPr>
                        <a:t>É</a:t>
                      </a:r>
                      <a:r>
                        <a:rPr lang="fr-FR" sz="2800" dirty="0">
                          <a:solidFill>
                            <a:schemeClr val="tx1"/>
                          </a:solidFill>
                          <a:latin typeface="+mn-lt"/>
                        </a:rPr>
                        <a:t>tat</a:t>
                      </a:r>
                    </a:p>
                  </a:txBody>
                  <a:tcPr/>
                </a:tc>
                <a:tc hMerge="1">
                  <a:txBody>
                    <a:bodyPr/>
                    <a:lstStyle/>
                    <a:p>
                      <a:pPr algn="ctr"/>
                      <a:endParaRPr lang="fr-FR" sz="2800" dirty="0">
                        <a:solidFill>
                          <a:schemeClr val="tx1"/>
                        </a:solidFill>
                        <a:latin typeface="+mn-lt"/>
                      </a:endParaRPr>
                    </a:p>
                  </a:txBody>
                  <a:tcPr/>
                </a:tc>
                <a:tc hMerge="1">
                  <a:txBody>
                    <a:bodyPr/>
                    <a:lstStyle/>
                    <a:p>
                      <a:pPr algn="ctr"/>
                      <a:endParaRPr lang="fr-FR" sz="2800" dirty="0">
                        <a:solidFill>
                          <a:schemeClr val="tx1"/>
                        </a:solidFill>
                        <a:latin typeface="+mn-lt"/>
                      </a:endParaRPr>
                    </a:p>
                  </a:txBody>
                  <a:tcPr/>
                </a:tc>
                <a:extLst>
                  <a:ext uri="{0D108BD9-81ED-4DB2-BD59-A6C34878D82A}">
                    <a16:rowId xmlns:a16="http://schemas.microsoft.com/office/drawing/2014/main" val="844816451"/>
                  </a:ext>
                </a:extLst>
              </a:tr>
              <a:tr h="1127448">
                <a:tc>
                  <a:txBody>
                    <a:bodyPr/>
                    <a:lstStyle/>
                    <a:p>
                      <a:pPr algn="ctr"/>
                      <a:endParaRPr lang="fr-FR" sz="2800" dirty="0">
                        <a:solidFill>
                          <a:schemeClr val="tx1"/>
                        </a:solidFill>
                        <a:latin typeface="+mn-lt"/>
                      </a:endParaRPr>
                    </a:p>
                  </a:txBody>
                  <a:tcPr/>
                </a:tc>
                <a:tc>
                  <a:txBody>
                    <a:bodyPr/>
                    <a:lstStyle/>
                    <a:p>
                      <a:pPr algn="ctr"/>
                      <a:r>
                        <a:rPr lang="fr-FR" sz="2800" dirty="0">
                          <a:solidFill>
                            <a:schemeClr val="tx1"/>
                          </a:solidFill>
                          <a:latin typeface="+mn-lt"/>
                        </a:rPr>
                        <a:t>2022*</a:t>
                      </a:r>
                    </a:p>
                  </a:txBody>
                  <a:tcPr/>
                </a:tc>
                <a:tc>
                  <a:txBody>
                    <a:bodyPr/>
                    <a:lstStyle/>
                    <a:p>
                      <a:pPr algn="ctr"/>
                      <a:r>
                        <a:rPr lang="fr-FR" sz="2800" dirty="0">
                          <a:solidFill>
                            <a:schemeClr val="tx1"/>
                          </a:solidFill>
                          <a:latin typeface="+mn-lt"/>
                        </a:rPr>
                        <a:t>2023*</a:t>
                      </a:r>
                    </a:p>
                  </a:txBody>
                  <a:tcPr/>
                </a:tc>
                <a:extLst>
                  <a:ext uri="{0D108BD9-81ED-4DB2-BD59-A6C34878D82A}">
                    <a16:rowId xmlns:a16="http://schemas.microsoft.com/office/drawing/2014/main" val="1186343161"/>
                  </a:ext>
                </a:extLst>
              </a:tr>
              <a:tr h="972620">
                <a:tc>
                  <a:txBody>
                    <a:bodyPr/>
                    <a:lstStyle/>
                    <a:p>
                      <a:pPr algn="ctr"/>
                      <a:r>
                        <a:rPr lang="fr-FR" sz="2800" dirty="0">
                          <a:solidFill>
                            <a:schemeClr val="tx1"/>
                          </a:solidFill>
                          <a:latin typeface="+mn-lt"/>
                        </a:rPr>
                        <a:t>Recettes nettes</a:t>
                      </a:r>
                    </a:p>
                  </a:txBody>
                  <a:tcPr/>
                </a:tc>
                <a:tc>
                  <a:txBody>
                    <a:bodyPr/>
                    <a:lstStyle/>
                    <a:p>
                      <a:pPr algn="ctr"/>
                      <a:r>
                        <a:rPr lang="fr-FR" sz="2800" dirty="0">
                          <a:solidFill>
                            <a:schemeClr val="tx1"/>
                          </a:solidFill>
                          <a:latin typeface="+mn-lt"/>
                        </a:rPr>
                        <a:t>335,1 Mds d’</a:t>
                      </a:r>
                      <a:r>
                        <a:rPr lang="fr-FR" sz="2800" b="0" i="0" u="none" strike="noStrike" dirty="0">
                          <a:solidFill>
                            <a:schemeClr val="tx1"/>
                          </a:solidFill>
                          <a:effectLst/>
                          <a:latin typeface="+mn-lt"/>
                          <a:cs typeface="Arial" panose="020B0604020202020204" pitchFamily="34" charset="0"/>
                        </a:rPr>
                        <a:t> €</a:t>
                      </a:r>
                      <a:endParaRPr lang="fr-FR" sz="2800" dirty="0">
                        <a:solidFill>
                          <a:schemeClr val="tx1"/>
                        </a:solidFill>
                        <a:latin typeface="+mn-lt"/>
                      </a:endParaRPr>
                    </a:p>
                  </a:txBody>
                  <a:tcPr/>
                </a:tc>
                <a:tc>
                  <a:txBody>
                    <a:bodyPr/>
                    <a:lstStyle/>
                    <a:p>
                      <a:pPr algn="ctr"/>
                      <a:r>
                        <a:rPr lang="fr-FR" sz="2800" dirty="0">
                          <a:solidFill>
                            <a:schemeClr val="tx1"/>
                          </a:solidFill>
                          <a:latin typeface="+mn-lt"/>
                        </a:rPr>
                        <a:t>345,1 Mds d’</a:t>
                      </a:r>
                      <a:r>
                        <a:rPr lang="fr-FR" sz="2800" b="0" i="0" u="none" strike="noStrike" dirty="0">
                          <a:solidFill>
                            <a:schemeClr val="tx1"/>
                          </a:solidFill>
                          <a:effectLst/>
                          <a:latin typeface="+mn-lt"/>
                          <a:cs typeface="Arial" panose="020B0604020202020204" pitchFamily="34" charset="0"/>
                        </a:rPr>
                        <a:t> €</a:t>
                      </a:r>
                      <a:endParaRPr lang="fr-FR" sz="2800" dirty="0">
                        <a:solidFill>
                          <a:schemeClr val="tx1"/>
                        </a:solidFill>
                        <a:latin typeface="+mn-lt"/>
                      </a:endParaRPr>
                    </a:p>
                  </a:txBody>
                  <a:tcPr/>
                </a:tc>
                <a:extLst>
                  <a:ext uri="{0D108BD9-81ED-4DB2-BD59-A6C34878D82A}">
                    <a16:rowId xmlns:a16="http://schemas.microsoft.com/office/drawing/2014/main" val="1600712178"/>
                  </a:ext>
                </a:extLst>
              </a:tr>
              <a:tr h="972620">
                <a:tc>
                  <a:txBody>
                    <a:bodyPr/>
                    <a:lstStyle/>
                    <a:p>
                      <a:pPr algn="ctr"/>
                      <a:r>
                        <a:rPr lang="fr-FR" sz="2800" dirty="0">
                          <a:solidFill>
                            <a:schemeClr val="tx1"/>
                          </a:solidFill>
                          <a:latin typeface="+mn-lt"/>
                        </a:rPr>
                        <a:t>Dépenses nettes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b="0" i="0" u="none" strike="noStrike" dirty="0">
                          <a:solidFill>
                            <a:schemeClr val="tx1"/>
                          </a:solidFill>
                          <a:effectLst/>
                          <a:latin typeface="+mn-lt"/>
                          <a:cs typeface="Arial" panose="020B0604020202020204" pitchFamily="34" charset="0"/>
                        </a:rPr>
                        <a:t>513,4 Mds d’€</a:t>
                      </a:r>
                      <a:endParaRPr lang="fr-FR" sz="2800" dirty="0">
                        <a:solidFill>
                          <a:schemeClr val="tx1"/>
                        </a:solidFill>
                        <a:effectLst/>
                        <a:latin typeface="+mn-lt"/>
                        <a:cs typeface="Arial" panose="020B0604020202020204" pitchFamily="34" charset="0"/>
                      </a:endParaRPr>
                    </a:p>
                    <a:p>
                      <a:pPr algn="ctr"/>
                      <a:endParaRPr lang="fr-FR" sz="2800" dirty="0">
                        <a:solidFill>
                          <a:schemeClr val="tx1"/>
                        </a:solidFill>
                        <a:latin typeface="+mn-lt"/>
                      </a:endParaRPr>
                    </a:p>
                  </a:txBody>
                  <a:tcPr/>
                </a:tc>
                <a:tc>
                  <a:txBody>
                    <a:bodyPr/>
                    <a:lstStyle/>
                    <a:p>
                      <a:pPr algn="ctr"/>
                      <a:r>
                        <a:rPr lang="fr-FR" sz="2800" dirty="0">
                          <a:solidFill>
                            <a:schemeClr val="tx1"/>
                          </a:solidFill>
                          <a:latin typeface="+mn-lt"/>
                        </a:rPr>
                        <a:t>500,2 Mds d’</a:t>
                      </a:r>
                      <a:r>
                        <a:rPr lang="fr-FR" sz="2800" b="0" i="0" u="none" strike="noStrike" dirty="0">
                          <a:solidFill>
                            <a:schemeClr val="tx1"/>
                          </a:solidFill>
                          <a:effectLst/>
                          <a:latin typeface="+mn-lt"/>
                          <a:cs typeface="Arial" panose="020B0604020202020204" pitchFamily="34" charset="0"/>
                        </a:rPr>
                        <a:t> €</a:t>
                      </a:r>
                      <a:endParaRPr lang="fr-FR" sz="2800" dirty="0">
                        <a:solidFill>
                          <a:schemeClr val="tx1"/>
                        </a:solidFill>
                        <a:latin typeface="+mn-lt"/>
                      </a:endParaRPr>
                    </a:p>
                  </a:txBody>
                  <a:tcPr/>
                </a:tc>
                <a:extLst>
                  <a:ext uri="{0D108BD9-81ED-4DB2-BD59-A6C34878D82A}">
                    <a16:rowId xmlns:a16="http://schemas.microsoft.com/office/drawing/2014/main" val="2367991539"/>
                  </a:ext>
                </a:extLst>
              </a:tr>
              <a:tr h="972620">
                <a:tc>
                  <a:txBody>
                    <a:bodyPr/>
                    <a:lstStyle/>
                    <a:p>
                      <a:pPr algn="ctr"/>
                      <a:r>
                        <a:rPr lang="fr-FR" sz="2800" dirty="0">
                          <a:solidFill>
                            <a:schemeClr val="tx1"/>
                          </a:solidFill>
                          <a:latin typeface="+mn-lt"/>
                        </a:rPr>
                        <a:t>Solde budgétaire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b="0" i="0" u="none" strike="noStrike" dirty="0">
                          <a:solidFill>
                            <a:schemeClr val="tx1"/>
                          </a:solidFill>
                          <a:effectLst/>
                          <a:latin typeface="+mn-lt"/>
                          <a:cs typeface="Arial" panose="020B0604020202020204" pitchFamily="34" charset="0"/>
                        </a:rPr>
                        <a:t>- 178,3 Mds d’ €</a:t>
                      </a:r>
                      <a:endParaRPr lang="fr-FR" sz="2800" dirty="0">
                        <a:solidFill>
                          <a:schemeClr val="tx1"/>
                        </a:solidFill>
                        <a:effectLst/>
                        <a:latin typeface="+mn-lt"/>
                        <a:cs typeface="Arial" panose="020B0604020202020204" pitchFamily="34" charset="0"/>
                      </a:endParaRPr>
                    </a:p>
                    <a:p>
                      <a:pPr algn="ctr"/>
                      <a:endParaRPr lang="fr-FR" sz="2800" dirty="0">
                        <a:solidFill>
                          <a:schemeClr val="tx1"/>
                        </a:solidFill>
                        <a:latin typeface="+mn-lt"/>
                      </a:endParaRPr>
                    </a:p>
                  </a:txBody>
                  <a:tcPr/>
                </a:tc>
                <a:tc>
                  <a:txBody>
                    <a:bodyPr/>
                    <a:lstStyle/>
                    <a:p>
                      <a:pPr algn="ctr"/>
                      <a:r>
                        <a:rPr lang="fr-FR" sz="2800" dirty="0">
                          <a:solidFill>
                            <a:schemeClr val="tx1"/>
                          </a:solidFill>
                          <a:latin typeface="+mn-lt"/>
                        </a:rPr>
                        <a:t>- 155,1 Mds d’</a:t>
                      </a:r>
                      <a:r>
                        <a:rPr lang="fr-FR" sz="2800" b="0" i="0" u="none" strike="noStrike" dirty="0">
                          <a:solidFill>
                            <a:schemeClr val="tx1"/>
                          </a:solidFill>
                          <a:effectLst/>
                          <a:latin typeface="+mn-lt"/>
                          <a:cs typeface="Arial" panose="020B0604020202020204" pitchFamily="34" charset="0"/>
                        </a:rPr>
                        <a:t> €</a:t>
                      </a:r>
                      <a:endParaRPr lang="fr-FR" sz="2800" dirty="0">
                        <a:solidFill>
                          <a:schemeClr val="tx1"/>
                        </a:solidFill>
                        <a:latin typeface="+mn-lt"/>
                      </a:endParaRPr>
                    </a:p>
                  </a:txBody>
                  <a:tcPr/>
                </a:tc>
                <a:extLst>
                  <a:ext uri="{0D108BD9-81ED-4DB2-BD59-A6C34878D82A}">
                    <a16:rowId xmlns:a16="http://schemas.microsoft.com/office/drawing/2014/main" val="2978007465"/>
                  </a:ext>
                </a:extLst>
              </a:tr>
            </a:tbl>
          </a:graphicData>
        </a:graphic>
      </p:graphicFrame>
      <p:sp>
        <p:nvSpPr>
          <p:cNvPr id="11" name="ZoneTexte 10">
            <a:extLst>
              <a:ext uri="{FF2B5EF4-FFF2-40B4-BE49-F238E27FC236}">
                <a16:creationId xmlns:a16="http://schemas.microsoft.com/office/drawing/2014/main" id="{EC4D26FE-188E-7213-3100-7BD845F3C2F3}"/>
              </a:ext>
            </a:extLst>
          </p:cNvPr>
          <p:cNvSpPr txBox="1"/>
          <p:nvPr/>
        </p:nvSpPr>
        <p:spPr>
          <a:xfrm>
            <a:off x="9668318" y="8347189"/>
            <a:ext cx="9908034" cy="1661993"/>
          </a:xfrm>
          <a:prstGeom prst="rect">
            <a:avLst/>
          </a:prstGeom>
          <a:noFill/>
        </p:spPr>
        <p:txBody>
          <a:bodyPr wrap="square" rtlCol="0">
            <a:spAutoFit/>
          </a:bodyPr>
          <a:lstStyle/>
          <a:p>
            <a:pPr algn="just"/>
            <a:r>
              <a:rPr lang="fr-FR" sz="2800" b="0" i="0" u="none" strike="noStrike" dirty="0">
                <a:solidFill>
                  <a:srgbClr val="000000"/>
                </a:solidFill>
                <a:effectLst/>
                <a:latin typeface="Arial" panose="020B0604020202020204" pitchFamily="34" charset="0"/>
                <a:cs typeface="Arial" panose="020B0604020202020204" pitchFamily="34" charset="0"/>
              </a:rPr>
              <a:t>Plus de 90% des recettes de l’</a:t>
            </a:r>
            <a:r>
              <a:rPr lang="en-US" sz="2800" dirty="0">
                <a:solidFill>
                  <a:schemeClr val="tx1"/>
                </a:solidFill>
              </a:rPr>
              <a:t>É</a:t>
            </a:r>
            <a:r>
              <a:rPr lang="fr-FR" sz="2800" b="0" i="0" u="none" strike="noStrike" dirty="0">
                <a:solidFill>
                  <a:srgbClr val="000000"/>
                </a:solidFill>
                <a:effectLst/>
                <a:latin typeface="Arial" panose="020B0604020202020204" pitchFamily="34" charset="0"/>
                <a:cs typeface="Arial" panose="020B0604020202020204" pitchFamily="34" charset="0"/>
              </a:rPr>
              <a:t>tat sont des recettes fiscales. Les principales sont la TVA, l’impôt sur le revenu et l’impôt sur les sociétés.</a:t>
            </a:r>
            <a:endParaRPr lang="fr-FR" sz="2800" dirty="0">
              <a:effectLst/>
              <a:latin typeface="Arial" panose="020B0604020202020204" pitchFamily="34" charset="0"/>
              <a:cs typeface="Arial" panose="020B0604020202020204" pitchFamily="34" charset="0"/>
            </a:endParaRPr>
          </a:p>
          <a:p>
            <a:pPr algn="just"/>
            <a:endParaRPr lang="fr-FR" dirty="0"/>
          </a:p>
        </p:txBody>
      </p:sp>
      <p:sp>
        <p:nvSpPr>
          <p:cNvPr id="7" name="Espace réservé du numéro de diapositive 6">
            <a:extLst>
              <a:ext uri="{FF2B5EF4-FFF2-40B4-BE49-F238E27FC236}">
                <a16:creationId xmlns:a16="http://schemas.microsoft.com/office/drawing/2014/main" id="{21D0073E-BF33-59B3-2897-0DAAF63CEE8F}"/>
              </a:ext>
            </a:extLst>
          </p:cNvPr>
          <p:cNvSpPr>
            <a:spLocks noGrp="1"/>
          </p:cNvSpPr>
          <p:nvPr>
            <p:ph type="sldNum" sz="quarter" idx="7"/>
          </p:nvPr>
        </p:nvSpPr>
        <p:spPr/>
        <p:txBody>
          <a:bodyPr/>
          <a:lstStyle/>
          <a:p>
            <a:fld id="{B6F15528-21DE-4FAA-801E-634DDDAF4B2B}" type="slidenum">
              <a:rPr lang="fr-FR" smtClean="0"/>
              <a:t>6</a:t>
            </a:fld>
            <a:endParaRPr lang="fr-FR"/>
          </a:p>
        </p:txBody>
      </p:sp>
    </p:spTree>
    <p:extLst>
      <p:ext uri="{BB962C8B-B14F-4D97-AF65-F5344CB8AC3E}">
        <p14:creationId xmlns:p14="http://schemas.microsoft.com/office/powerpoint/2010/main" val="2048090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5" name="ZoneTexte 4">
            <a:extLst>
              <a:ext uri="{FF2B5EF4-FFF2-40B4-BE49-F238E27FC236}">
                <a16:creationId xmlns:a16="http://schemas.microsoft.com/office/drawing/2014/main" id="{1206AA0F-9EDD-CA75-99CE-BECBA7F011FB}"/>
              </a:ext>
            </a:extLst>
          </p:cNvPr>
          <p:cNvSpPr txBox="1"/>
          <p:nvPr/>
        </p:nvSpPr>
        <p:spPr>
          <a:xfrm>
            <a:off x="6235626" y="4587080"/>
            <a:ext cx="6768752" cy="1107996"/>
          </a:xfrm>
          <a:prstGeom prst="rect">
            <a:avLst/>
          </a:prstGeom>
          <a:noFill/>
        </p:spPr>
        <p:txBody>
          <a:bodyPr wrap="square" rtlCol="0">
            <a:spAutoFit/>
          </a:bodyPr>
          <a:lstStyle/>
          <a:p>
            <a:pPr algn="ctr"/>
            <a:r>
              <a:rPr lang="fr-FR" sz="6600" b="1" dirty="0">
                <a:effectLst>
                  <a:outerShdw blurRad="38100" dist="38100" dir="2700000" algn="tl">
                    <a:srgbClr val="000000">
                      <a:alpha val="43137"/>
                    </a:srgbClr>
                  </a:outerShdw>
                </a:effectLst>
                <a:latin typeface="+mj-lt"/>
              </a:rPr>
              <a:t>Inflation</a:t>
            </a:r>
          </a:p>
        </p:txBody>
      </p:sp>
      <p:sp>
        <p:nvSpPr>
          <p:cNvPr id="7" name="Espace réservé du numéro de diapositive 6">
            <a:extLst>
              <a:ext uri="{FF2B5EF4-FFF2-40B4-BE49-F238E27FC236}">
                <a16:creationId xmlns:a16="http://schemas.microsoft.com/office/drawing/2014/main" id="{7B7AD725-D31B-9C5C-0A57-530AEA221B21}"/>
              </a:ext>
            </a:extLst>
          </p:cNvPr>
          <p:cNvSpPr>
            <a:spLocks noGrp="1"/>
          </p:cNvSpPr>
          <p:nvPr>
            <p:ph type="sldNum" sz="quarter" idx="7"/>
          </p:nvPr>
        </p:nvSpPr>
        <p:spPr/>
        <p:txBody>
          <a:bodyPr/>
          <a:lstStyle/>
          <a:p>
            <a:fld id="{B6F15528-21DE-4FAA-801E-634DDDAF4B2B}" type="slidenum">
              <a:rPr lang="fr-FR" smtClean="0"/>
              <a:t>7</a:t>
            </a:fld>
            <a:endParaRPr lang="fr-FR"/>
          </a:p>
        </p:txBody>
      </p:sp>
    </p:spTree>
    <p:extLst>
      <p:ext uri="{BB962C8B-B14F-4D97-AF65-F5344CB8AC3E}">
        <p14:creationId xmlns:p14="http://schemas.microsoft.com/office/powerpoint/2010/main" val="2878089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graphicFrame>
        <p:nvGraphicFramePr>
          <p:cNvPr id="5" name="Graphique 4">
            <a:extLst>
              <a:ext uri="{FF2B5EF4-FFF2-40B4-BE49-F238E27FC236}">
                <a16:creationId xmlns:a16="http://schemas.microsoft.com/office/drawing/2014/main" id="{7CEA0D64-990E-F2C7-EAB9-C84EB73B8709}"/>
              </a:ext>
            </a:extLst>
          </p:cNvPr>
          <p:cNvGraphicFramePr/>
          <p:nvPr>
            <p:extLst>
              <p:ext uri="{D42A27DB-BD31-4B8C-83A1-F6EECF244321}">
                <p14:modId xmlns:p14="http://schemas.microsoft.com/office/powerpoint/2010/main" val="2669155799"/>
              </p:ext>
            </p:extLst>
          </p:nvPr>
        </p:nvGraphicFramePr>
        <p:xfrm>
          <a:off x="2563218" y="1550219"/>
          <a:ext cx="14401600" cy="7128792"/>
        </p:xfrm>
        <a:graphic>
          <a:graphicData uri="http://schemas.openxmlformats.org/drawingml/2006/chart">
            <c:chart xmlns:c="http://schemas.openxmlformats.org/drawingml/2006/chart" xmlns:r="http://schemas.openxmlformats.org/officeDocument/2006/relationships" r:id="rId3"/>
          </a:graphicData>
        </a:graphic>
      </p:graphicFrame>
      <p:sp>
        <p:nvSpPr>
          <p:cNvPr id="7" name="ZoneTexte 6">
            <a:extLst>
              <a:ext uri="{FF2B5EF4-FFF2-40B4-BE49-F238E27FC236}">
                <a16:creationId xmlns:a16="http://schemas.microsoft.com/office/drawing/2014/main" id="{38FAC064-6C2A-EEEE-9167-902D0422C910}"/>
              </a:ext>
            </a:extLst>
          </p:cNvPr>
          <p:cNvSpPr txBox="1"/>
          <p:nvPr/>
        </p:nvSpPr>
        <p:spPr>
          <a:xfrm>
            <a:off x="2923258" y="8591888"/>
            <a:ext cx="4752528" cy="1167243"/>
          </a:xfrm>
          <a:prstGeom prst="rect">
            <a:avLst/>
          </a:prstGeom>
          <a:noFill/>
        </p:spPr>
        <p:txBody>
          <a:bodyPr wrap="square" rtlCol="0">
            <a:spAutoFit/>
          </a:bodyPr>
          <a:lstStyle/>
          <a:p>
            <a:pPr>
              <a:lnSpc>
                <a:spcPct val="107000"/>
              </a:lnSpc>
              <a:spcAft>
                <a:spcPts val="800"/>
              </a:spcAft>
            </a:pPr>
            <a:r>
              <a:rPr lang="fr-FR" sz="1800" dirty="0">
                <a:effectLst/>
                <a:latin typeface="Arial" panose="020B0604020202020204" pitchFamily="34" charset="0"/>
                <a:ea typeface="Calibri" panose="020F0502020204030204" pitchFamily="34" charset="0"/>
              </a:rPr>
              <a:t>Source : INSEE, PSTAB, 2023, </a:t>
            </a:r>
          </a:p>
          <a:p>
            <a:pPr>
              <a:lnSpc>
                <a:spcPct val="107000"/>
              </a:lnSpc>
              <a:spcAft>
                <a:spcPts val="800"/>
              </a:spcAft>
            </a:pPr>
            <a:r>
              <a:rPr lang="fr-FR" sz="1800" dirty="0">
                <a:effectLst/>
                <a:latin typeface="Arial" panose="020B0604020202020204" pitchFamily="34" charset="0"/>
                <a:ea typeface="Calibri" panose="020F0502020204030204" pitchFamily="34" charset="0"/>
              </a:rPr>
              <a:t>*Prévisions</a:t>
            </a:r>
            <a:endParaRPr lang="fr-FR" sz="1800" dirty="0">
              <a:effectLst/>
              <a:latin typeface="Calibri" panose="020F0502020204030204" pitchFamily="34" charset="0"/>
              <a:ea typeface="Calibri" panose="020F0502020204030204" pitchFamily="34" charset="0"/>
            </a:endParaRPr>
          </a:p>
          <a:p>
            <a:endParaRPr lang="fr-FR" dirty="0"/>
          </a:p>
        </p:txBody>
      </p:sp>
      <p:sp>
        <p:nvSpPr>
          <p:cNvPr id="8" name="Espace réservé du numéro de diapositive 7">
            <a:extLst>
              <a:ext uri="{FF2B5EF4-FFF2-40B4-BE49-F238E27FC236}">
                <a16:creationId xmlns:a16="http://schemas.microsoft.com/office/drawing/2014/main" id="{4931D138-3A41-BCBA-1188-044F227FD0E7}"/>
              </a:ext>
            </a:extLst>
          </p:cNvPr>
          <p:cNvSpPr>
            <a:spLocks noGrp="1"/>
          </p:cNvSpPr>
          <p:nvPr>
            <p:ph type="sldNum" sz="quarter" idx="7"/>
          </p:nvPr>
        </p:nvSpPr>
        <p:spPr/>
        <p:txBody>
          <a:bodyPr/>
          <a:lstStyle/>
          <a:p>
            <a:fld id="{B6F15528-21DE-4FAA-801E-634DDDAF4B2B}" type="slidenum">
              <a:rPr lang="fr-FR" smtClean="0"/>
              <a:t>8</a:t>
            </a:fld>
            <a:endParaRPr lang="fr-FR"/>
          </a:p>
        </p:txBody>
      </p:sp>
    </p:spTree>
    <p:extLst>
      <p:ext uri="{BB962C8B-B14F-4D97-AF65-F5344CB8AC3E}">
        <p14:creationId xmlns:p14="http://schemas.microsoft.com/office/powerpoint/2010/main" val="1071424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5204" y="3156456"/>
            <a:ext cx="17903830" cy="1477328"/>
          </a:xfrm>
        </p:spPr>
        <p:txBody>
          <a:bodyPr/>
          <a:lstStyle/>
          <a:p>
            <a:br>
              <a:rPr lang="fr-FR" sz="3200" b="0" dirty="0"/>
            </a:br>
            <a:br>
              <a:rPr lang="fr-FR" sz="3200" dirty="0"/>
            </a:br>
            <a:endParaRPr lang="fr-FR" sz="3200" dirty="0"/>
          </a:p>
        </p:txBody>
      </p:sp>
      <p:sp>
        <p:nvSpPr>
          <p:cNvPr id="3" name="Espace réservé du texte 2"/>
          <p:cNvSpPr>
            <a:spLocks noGrp="1"/>
          </p:cNvSpPr>
          <p:nvPr>
            <p:ph type="body" idx="1"/>
          </p:nvPr>
        </p:nvSpPr>
        <p:spPr>
          <a:xfrm>
            <a:off x="1180114" y="686123"/>
            <a:ext cx="18093690" cy="769441"/>
          </a:xfrm>
        </p:spPr>
        <p:txBody>
          <a:bodyPr/>
          <a:lstStyle/>
          <a:p>
            <a:pPr algn="just"/>
            <a:endParaRPr lang="fr-FR" dirty="0">
              <a:solidFill>
                <a:srgbClr val="000000"/>
              </a:solidFill>
              <a:latin typeface="Arial" panose="020B0604020202020204" pitchFamily="34" charset="0"/>
              <a:cs typeface="Arial" panose="020B0604020202020204" pitchFamily="34" charset="0"/>
            </a:endParaRPr>
          </a:p>
          <a:p>
            <a:pPr algn="just"/>
            <a:endParaRPr lang="fr-FR" sz="3200" dirty="0">
              <a:solidFill>
                <a:schemeClr val="tx1"/>
              </a:solidFill>
              <a:latin typeface="Arial" panose="020B0604020202020204" pitchFamily="34" charset="0"/>
              <a:cs typeface="Arial" panose="020B0604020202020204" pitchFamily="34" charset="0"/>
            </a:endParaRPr>
          </a:p>
        </p:txBody>
      </p:sp>
      <p:sp>
        <p:nvSpPr>
          <p:cNvPr id="4" name="ZoneTexte 3"/>
          <p:cNvSpPr txBox="1"/>
          <p:nvPr/>
        </p:nvSpPr>
        <p:spPr>
          <a:xfrm>
            <a:off x="17520" y="10673081"/>
            <a:ext cx="9908034" cy="523220"/>
          </a:xfrm>
          <a:prstGeom prst="rect">
            <a:avLst/>
          </a:prstGeom>
          <a:noFill/>
        </p:spPr>
        <p:txBody>
          <a:bodyPr wrap="square" rtlCol="0">
            <a:spAutoFit/>
          </a:bodyPr>
          <a:lstStyle/>
          <a:p>
            <a:pPr marL="12700">
              <a:lnSpc>
                <a:spcPct val="100000"/>
              </a:lnSpc>
              <a:spcBef>
                <a:spcPts val="110"/>
              </a:spcBef>
            </a:pPr>
            <a:r>
              <a:rPr lang="fr-FR" sz="2800" dirty="0">
                <a:solidFill>
                  <a:srgbClr val="262261"/>
                </a:solidFill>
                <a:latin typeface="Arial Rounded MT Bold"/>
                <a:cs typeface="Arial Rounded MT Bold"/>
              </a:rPr>
              <a:t>Secteur Emploi – Economie -  Formation Professionnelle</a:t>
            </a:r>
            <a:endParaRPr lang="fr-FR" sz="2800" dirty="0">
              <a:latin typeface="Arial Rounded MT Bold"/>
              <a:cs typeface="Arial Rounded MT Bold"/>
            </a:endParaRPr>
          </a:p>
        </p:txBody>
      </p:sp>
      <p:sp>
        <p:nvSpPr>
          <p:cNvPr id="6" name="object 5"/>
          <p:cNvSpPr/>
          <p:nvPr/>
        </p:nvSpPr>
        <p:spPr>
          <a:xfrm>
            <a:off x="18351913" y="9589921"/>
            <a:ext cx="1344763" cy="1344770"/>
          </a:xfrm>
          <a:prstGeom prst="rect">
            <a:avLst/>
          </a:prstGeom>
          <a:blipFill>
            <a:blip r:embed="rId2" cstate="print"/>
            <a:stretch>
              <a:fillRect/>
            </a:stretch>
          </a:blipFill>
        </p:spPr>
        <p:txBody>
          <a:bodyPr wrap="square" lIns="0" tIns="0" rIns="0" bIns="0" rtlCol="0"/>
          <a:lstStyle/>
          <a:p>
            <a:endParaRPr/>
          </a:p>
        </p:txBody>
      </p:sp>
      <p:sp>
        <p:nvSpPr>
          <p:cNvPr id="7" name="ZoneTexte 6">
            <a:extLst>
              <a:ext uri="{FF2B5EF4-FFF2-40B4-BE49-F238E27FC236}">
                <a16:creationId xmlns:a16="http://schemas.microsoft.com/office/drawing/2014/main" id="{38FAC064-6C2A-EEEE-9167-902D0422C910}"/>
              </a:ext>
            </a:extLst>
          </p:cNvPr>
          <p:cNvSpPr txBox="1"/>
          <p:nvPr/>
        </p:nvSpPr>
        <p:spPr>
          <a:xfrm>
            <a:off x="3283298" y="8679011"/>
            <a:ext cx="4752528" cy="768287"/>
          </a:xfrm>
          <a:prstGeom prst="rect">
            <a:avLst/>
          </a:prstGeom>
          <a:noFill/>
        </p:spPr>
        <p:txBody>
          <a:bodyPr wrap="square" rtlCol="0">
            <a:spAutoFit/>
          </a:bodyPr>
          <a:lstStyle/>
          <a:p>
            <a:pPr>
              <a:lnSpc>
                <a:spcPct val="107000"/>
              </a:lnSpc>
              <a:spcAft>
                <a:spcPts val="800"/>
              </a:spcAft>
            </a:pPr>
            <a:r>
              <a:rPr lang="fr-FR" sz="1800" dirty="0">
                <a:effectLst/>
                <a:latin typeface="Arial" panose="020B0604020202020204" pitchFamily="34" charset="0"/>
                <a:ea typeface="Calibri" panose="020F0502020204030204" pitchFamily="34" charset="0"/>
              </a:rPr>
              <a:t>Source : INSEE, 2022, 2023</a:t>
            </a:r>
            <a:endParaRPr lang="fr-FR" sz="1800" dirty="0">
              <a:effectLst/>
              <a:latin typeface="Calibri" panose="020F0502020204030204" pitchFamily="34" charset="0"/>
              <a:ea typeface="Calibri" panose="020F0502020204030204" pitchFamily="34" charset="0"/>
            </a:endParaRPr>
          </a:p>
          <a:p>
            <a:endParaRPr lang="fr-FR" dirty="0"/>
          </a:p>
        </p:txBody>
      </p:sp>
      <p:graphicFrame>
        <p:nvGraphicFramePr>
          <p:cNvPr id="8" name="Graphique 7">
            <a:extLst>
              <a:ext uri="{FF2B5EF4-FFF2-40B4-BE49-F238E27FC236}">
                <a16:creationId xmlns:a16="http://schemas.microsoft.com/office/drawing/2014/main" id="{588CD818-D34D-D00C-3800-1711D536820E}"/>
              </a:ext>
            </a:extLst>
          </p:cNvPr>
          <p:cNvGraphicFramePr/>
          <p:nvPr>
            <p:extLst>
              <p:ext uri="{D42A27DB-BD31-4B8C-83A1-F6EECF244321}">
                <p14:modId xmlns:p14="http://schemas.microsoft.com/office/powerpoint/2010/main" val="3060029423"/>
              </p:ext>
            </p:extLst>
          </p:nvPr>
        </p:nvGraphicFramePr>
        <p:xfrm>
          <a:off x="1915146" y="793953"/>
          <a:ext cx="16129792" cy="7679662"/>
        </p:xfrm>
        <a:graphic>
          <a:graphicData uri="http://schemas.openxmlformats.org/drawingml/2006/chart">
            <c:chart xmlns:c="http://schemas.openxmlformats.org/drawingml/2006/chart" xmlns:r="http://schemas.openxmlformats.org/officeDocument/2006/relationships" r:id="rId3"/>
          </a:graphicData>
        </a:graphic>
      </p:graphicFrame>
      <p:sp>
        <p:nvSpPr>
          <p:cNvPr id="9" name="ZoneTexte 8">
            <a:extLst>
              <a:ext uri="{FF2B5EF4-FFF2-40B4-BE49-F238E27FC236}">
                <a16:creationId xmlns:a16="http://schemas.microsoft.com/office/drawing/2014/main" id="{A085C2E1-A8E9-7450-072E-27F493BFAC42}"/>
              </a:ext>
            </a:extLst>
          </p:cNvPr>
          <p:cNvSpPr txBox="1"/>
          <p:nvPr/>
        </p:nvSpPr>
        <p:spPr>
          <a:xfrm>
            <a:off x="6739681" y="9111059"/>
            <a:ext cx="11612231" cy="1231106"/>
          </a:xfrm>
          <a:prstGeom prst="rect">
            <a:avLst/>
          </a:prstGeom>
          <a:noFill/>
        </p:spPr>
        <p:txBody>
          <a:bodyPr wrap="square" rtlCol="0">
            <a:spAutoFit/>
          </a:bodyPr>
          <a:lstStyle/>
          <a:p>
            <a:pPr algn="just"/>
            <a:r>
              <a:rPr lang="fr-FR" sz="2800" dirty="0"/>
              <a:t>NB : </a:t>
            </a:r>
            <a:r>
              <a:rPr lang="fr-FR" sz="2800" i="0" u="none" strike="noStrike" dirty="0">
                <a:effectLst/>
              </a:rPr>
              <a:t>Inflation pour les ménages du 1er quintile de niveau de vie hors tabac (20% les moins aisés), mars 2023, en glissement annuel : </a:t>
            </a:r>
            <a:r>
              <a:rPr lang="fr-FR" sz="2800" i="0" u="sng" strike="noStrike" dirty="0">
                <a:effectLst/>
              </a:rPr>
              <a:t>6,1 %</a:t>
            </a:r>
            <a:endParaRPr lang="fr-FR" sz="2800" u="sng" dirty="0">
              <a:effectLst/>
            </a:endParaRPr>
          </a:p>
          <a:p>
            <a:pPr algn="just"/>
            <a:endParaRPr lang="fr-FR" dirty="0"/>
          </a:p>
        </p:txBody>
      </p:sp>
      <p:sp>
        <p:nvSpPr>
          <p:cNvPr id="5" name="Espace réservé du numéro de diapositive 4">
            <a:extLst>
              <a:ext uri="{FF2B5EF4-FFF2-40B4-BE49-F238E27FC236}">
                <a16:creationId xmlns:a16="http://schemas.microsoft.com/office/drawing/2014/main" id="{46A44856-2FD0-8A54-8A88-194CBE2A3049}"/>
              </a:ext>
            </a:extLst>
          </p:cNvPr>
          <p:cNvSpPr>
            <a:spLocks noGrp="1"/>
          </p:cNvSpPr>
          <p:nvPr>
            <p:ph type="sldNum" sz="quarter" idx="7"/>
          </p:nvPr>
        </p:nvSpPr>
        <p:spPr/>
        <p:txBody>
          <a:bodyPr/>
          <a:lstStyle/>
          <a:p>
            <a:fld id="{B6F15528-21DE-4FAA-801E-634DDDAF4B2B}" type="slidenum">
              <a:rPr lang="fr-FR" smtClean="0"/>
              <a:t>9</a:t>
            </a:fld>
            <a:endParaRPr lang="fr-FR"/>
          </a:p>
        </p:txBody>
      </p:sp>
    </p:spTree>
    <p:extLst>
      <p:ext uri="{BB962C8B-B14F-4D97-AF65-F5344CB8AC3E}">
        <p14:creationId xmlns:p14="http://schemas.microsoft.com/office/powerpoint/2010/main" val="100349806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odèle secteur EEFP" id="{6BB450D8-8D21-F841-BBF9-7B5693CE207E}" vid="{764F26DD-798F-5A4F-AC35-E1E62404EAE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Modèle secteur EEFP</Template>
  <TotalTime>6962</TotalTime>
  <Words>2311</Words>
  <Application>Microsoft Office PowerPoint</Application>
  <PresentationFormat>Personnalisé</PresentationFormat>
  <Paragraphs>286</Paragraphs>
  <Slides>27</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27</vt:i4>
      </vt:variant>
    </vt:vector>
  </HeadingPairs>
  <TitlesOfParts>
    <vt:vector size="33" baseType="lpstr">
      <vt:lpstr>Arial</vt:lpstr>
      <vt:lpstr>Arial Black</vt:lpstr>
      <vt:lpstr>Arial Rounded MT Bold</vt:lpstr>
      <vt:lpstr>Calibri</vt:lpstr>
      <vt:lpstr>Wingdings</vt:lpstr>
      <vt:lpstr>Thème Office</vt:lpstr>
      <vt:lpstr> L’essentiel de l’éco  Annexes</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Pour toute remarque ou question  eco.info@unsa.org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dc:title>
  <dc:creator>Jérôme Leleu</dc:creator>
  <cp:lastModifiedBy>jerome.leleu@unsa.org</cp:lastModifiedBy>
  <cp:revision>96</cp:revision>
  <dcterms:created xsi:type="dcterms:W3CDTF">2021-12-10T13:06:05Z</dcterms:created>
  <dcterms:modified xsi:type="dcterms:W3CDTF">2023-04-27T12:24:23Z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2019-09-11T00:00:00Z</vt:filetime>
  </property>
  <property fmtid="{D5CDD505-2E9C-101B-9397-08002B2CF9AE}" pid="3" name="Creator">
    <vt:lpwstr>Adobe Illustrator CC 23.0 (Macintosh)</vt:lpwstr>
  </property>
  <property fmtid="{D5CDD505-2E9C-101B-9397-08002B2CF9AE}" pid="4" name="LastSaved">
    <vt:filetime>2019-09-11T00:00:00Z</vt:filetime>
  </property>
</Properties>
</file>